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3" r:id="rId1"/>
  </p:sldMasterIdLst>
  <p:notesMasterIdLst>
    <p:notesMasterId r:id="rId57"/>
  </p:notesMasterIdLst>
  <p:sldIdLst>
    <p:sldId id="308" r:id="rId2"/>
    <p:sldId id="288" r:id="rId3"/>
    <p:sldId id="289" r:id="rId4"/>
    <p:sldId id="293" r:id="rId5"/>
    <p:sldId id="270" r:id="rId6"/>
    <p:sldId id="268" r:id="rId7"/>
    <p:sldId id="257" r:id="rId8"/>
    <p:sldId id="262" r:id="rId9"/>
    <p:sldId id="341" r:id="rId10"/>
    <p:sldId id="290" r:id="rId11"/>
    <p:sldId id="299" r:id="rId12"/>
    <p:sldId id="291" r:id="rId13"/>
    <p:sldId id="312" r:id="rId14"/>
    <p:sldId id="343" r:id="rId15"/>
    <p:sldId id="314" r:id="rId16"/>
    <p:sldId id="261" r:id="rId17"/>
    <p:sldId id="316" r:id="rId18"/>
    <p:sldId id="345" r:id="rId19"/>
    <p:sldId id="347" r:id="rId20"/>
    <p:sldId id="348" r:id="rId21"/>
    <p:sldId id="352" r:id="rId22"/>
    <p:sldId id="351" r:id="rId23"/>
    <p:sldId id="353" r:id="rId24"/>
    <p:sldId id="354" r:id="rId25"/>
    <p:sldId id="357" r:id="rId26"/>
    <p:sldId id="358" r:id="rId27"/>
    <p:sldId id="360" r:id="rId28"/>
    <p:sldId id="309" r:id="rId29"/>
    <p:sldId id="294" r:id="rId30"/>
    <p:sldId id="332" r:id="rId31"/>
    <p:sldId id="319" r:id="rId32"/>
    <p:sldId id="320" r:id="rId33"/>
    <p:sldId id="321" r:id="rId34"/>
    <p:sldId id="322" r:id="rId35"/>
    <p:sldId id="334" r:id="rId36"/>
    <p:sldId id="323" r:id="rId37"/>
    <p:sldId id="333" r:id="rId38"/>
    <p:sldId id="324" r:id="rId39"/>
    <p:sldId id="335" r:id="rId40"/>
    <p:sldId id="336" r:id="rId41"/>
    <p:sldId id="325" r:id="rId42"/>
    <p:sldId id="326" r:id="rId43"/>
    <p:sldId id="258" r:id="rId44"/>
    <p:sldId id="296" r:id="rId45"/>
    <p:sldId id="297" r:id="rId46"/>
    <p:sldId id="298" r:id="rId47"/>
    <p:sldId id="265" r:id="rId48"/>
    <p:sldId id="329" r:id="rId49"/>
    <p:sldId id="305" r:id="rId50"/>
    <p:sldId id="259" r:id="rId51"/>
    <p:sldId id="311" r:id="rId52"/>
    <p:sldId id="303" r:id="rId53"/>
    <p:sldId id="330" r:id="rId54"/>
    <p:sldId id="307" r:id="rId55"/>
    <p:sldId id="304" r:id="rId56"/>
  </p:sldIdLst>
  <p:sldSz cx="9144000" cy="6858000" type="screen4x3"/>
  <p:notesSz cx="6858000" cy="9144000"/>
  <p:defaultTextStyle>
    <a:defPPr>
      <a:defRPr lang="uk-UA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008000"/>
    <a:srgbClr val="00CC00"/>
    <a:srgbClr val="7BF567"/>
    <a:srgbClr val="66FF33"/>
    <a:srgbClr val="33CC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1576" autoAdjust="0"/>
    <p:restoredTop sz="94728" autoAdjust="0"/>
  </p:normalViewPr>
  <p:slideViewPr>
    <p:cSldViewPr>
      <p:cViewPr varScale="1">
        <p:scale>
          <a:sx n="69" d="100"/>
          <a:sy n="69" d="100"/>
        </p:scale>
        <p:origin x="-1578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248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&#1050;&#1085;&#1080;&#1075;&#1072;1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3200" dirty="0"/>
              <a:t>Structure of export in 2014</a:t>
            </a:r>
          </a:p>
          <a:p>
            <a:pPr>
              <a:defRPr/>
            </a:pPr>
            <a:r>
              <a:rPr lang="en-US" dirty="0"/>
              <a:t> </a:t>
            </a:r>
          </a:p>
        </c:rich>
      </c:tx>
      <c:layout/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9.0909090909091023E-2"/>
          <c:y val="0.22634489517924197"/>
          <c:w val="0.8333333333333337"/>
          <c:h val="0.69929333200438615"/>
        </c:manualLayout>
      </c:layout>
      <c:pie3DChart>
        <c:varyColors val="1"/>
        <c:ser>
          <c:idx val="0"/>
          <c:order val="0"/>
          <c:explosion val="25"/>
          <c:dLbls>
            <c:dLbl>
              <c:idx val="0"/>
              <c:layout>
                <c:manualLayout>
                  <c:x val="-4.6543635170603698E-2"/>
                  <c:y val="-0.39832925445130168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Plant products</a:t>
                    </a:r>
                    <a:r>
                      <a:rPr lang="en-US" dirty="0"/>
                      <a:t>
61%</a:t>
                    </a:r>
                  </a:p>
                </c:rich>
              </c:tx>
              <c:showCatName val="1"/>
              <c:showPercent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/>
                      <a:t>Chemical and </a:t>
                    </a:r>
                    <a:r>
                      <a:rPr lang="en-US"/>
                      <a:t>allied </a:t>
                    </a:r>
                    <a:r>
                      <a:rPr lang="en-US" smtClean="0"/>
                      <a:t>industries</a:t>
                    </a:r>
                    <a:r>
                      <a:rPr lang="en-US" dirty="0"/>
                      <a:t>
5%</a:t>
                    </a:r>
                  </a:p>
                </c:rich>
              </c:tx>
              <c:showCatName val="1"/>
              <c:showPercent val="1"/>
            </c:dLbl>
            <c:dLbl>
              <c:idx val="4"/>
              <c:layout>
                <c:manualLayout>
                  <c:x val="0.30552307026962572"/>
                  <c:y val="-8.8088955096829236E-2"/>
                </c:manualLayout>
              </c:layout>
              <c:showCatName val="1"/>
              <c:showPercent val="1"/>
            </c:dLbl>
            <c:txPr>
              <a:bodyPr/>
              <a:lstStyle/>
              <a:p>
                <a:pPr>
                  <a:defRPr sz="1800"/>
                </a:pPr>
                <a:endParaRPr lang="ru-RU"/>
              </a:p>
            </c:txPr>
            <c:showCatName val="1"/>
            <c:showPercent val="1"/>
            <c:showLeaderLines val="1"/>
          </c:dLbls>
          <c:cat>
            <c:strRef>
              <c:f>Лист1!$C$4:$C$8</c:f>
              <c:strCache>
                <c:ptCount val="5"/>
                <c:pt idx="0">
                  <c:v>Herbal products</c:v>
                </c:pt>
                <c:pt idx="1">
                  <c:v>Chemical and allied industris</c:v>
                </c:pt>
                <c:pt idx="2">
                  <c:v>Leather and fur products</c:v>
                </c:pt>
                <c:pt idx="3">
                  <c:v>Precious stones</c:v>
                </c:pt>
                <c:pt idx="4">
                  <c:v>other</c:v>
                </c:pt>
              </c:strCache>
            </c:strRef>
          </c:cat>
          <c:val>
            <c:numRef>
              <c:f>Лист1!$D$4:$D$8</c:f>
              <c:numCache>
                <c:formatCode>0%</c:formatCode>
                <c:ptCount val="5"/>
                <c:pt idx="0">
                  <c:v>0.61000000000000032</c:v>
                </c:pt>
                <c:pt idx="1">
                  <c:v>5.0000000000000017E-2</c:v>
                </c:pt>
                <c:pt idx="2">
                  <c:v>6.0000000000000032E-2</c:v>
                </c:pt>
                <c:pt idx="3">
                  <c:v>3.0000000000000009E-2</c:v>
                </c:pt>
                <c:pt idx="4">
                  <c:v>0.25</c:v>
                </c:pt>
              </c:numCache>
            </c:numRef>
          </c:val>
        </c:ser>
        <c:dLbls>
          <c:showCatName val="1"/>
          <c:showPercent val="1"/>
        </c:dLbls>
      </c:pie3DChart>
    </c:plotArea>
    <c:plotVisOnly val="1"/>
  </c:chart>
  <c:externalData r:id="rId2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31BB183-EB54-486F-9E5A-ED4355DB6349}" type="datetimeFigureOut">
              <a:rPr lang="ru-RU"/>
              <a:pPr>
                <a:defRPr/>
              </a:pPr>
              <a:t>25.05.2015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A126206-2B11-4809-B532-BC1FD71DA8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1429C52-F27A-4EB5-9497-70C0F66AE685}" type="slidenum">
              <a:rPr lang="uk-UA" altLang="ru-RU" smtClean="0">
                <a:latin typeface="Arial" charset="0"/>
                <a:cs typeface="Arial" charset="0"/>
              </a:rPr>
              <a:pPr/>
              <a:t>12</a:t>
            </a:fld>
            <a:endParaRPr lang="uk-UA" altLang="ru-RU" smtClean="0">
              <a:latin typeface="Arial" charset="0"/>
              <a:cs typeface="Arial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624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90F194A-97F2-4E35-B4CD-38C124084C43}" type="slidenum">
              <a:rPr lang="ru-RU" altLang="ru-RU" smtClean="0">
                <a:latin typeface="Arial" charset="0"/>
                <a:cs typeface="Arial" charset="0"/>
              </a:rPr>
              <a:pPr/>
              <a:t>16</a:t>
            </a:fld>
            <a:endParaRPr lang="ru-RU" alt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48F2E2-74CC-4DC4-9D3C-CD0A95BE2890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D43B26-2F51-4F01-9A87-CBAEE052BE4B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F6FBA6-66AF-4D1E-A3B5-2250F75BCD22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7C1C5C-96BA-4FEF-B046-9777FE377FCB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15AC10-2100-4CB2-A890-570DB6A9CBBA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9464F9-F82E-4A6A-867A-C86D91EB2BDB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964BC0-7F3B-45F4-811D-1E872877D5F9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529D85-9258-482E-9484-770D9183131A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5EAA7F-2917-48A4-8526-0B2698AA5FBF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E258C-2A61-4BFB-A74F-104893259BA6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9A7130-86C6-4588-B9FF-A5B0B232DB8A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132B61E-4565-4BE4-AF24-DCC6FA1709E9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  <p:sldLayoutId id="2147483892" r:id="rId2"/>
    <p:sldLayoutId id="2147483891" r:id="rId3"/>
    <p:sldLayoutId id="2147483890" r:id="rId4"/>
    <p:sldLayoutId id="2147483889" r:id="rId5"/>
    <p:sldLayoutId id="2147483888" r:id="rId6"/>
    <p:sldLayoutId id="2147483887" r:id="rId7"/>
    <p:sldLayoutId id="2147483886" r:id="rId8"/>
    <p:sldLayoutId id="2147483885" r:id="rId9"/>
    <p:sldLayoutId id="2147483884" r:id="rId10"/>
    <p:sldLayoutId id="2147483883" r:id="rId11"/>
    <p:sldLayoutId id="214748389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7.jpeg"/><Relationship Id="rId7" Type="http://schemas.openxmlformats.org/officeDocument/2006/relationships/image" Target="../media/image9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8.jpe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25.jpeg"/><Relationship Id="rId4" Type="http://schemas.openxmlformats.org/officeDocument/2006/relationships/image" Target="../media/image8.png"/><Relationship Id="rId9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26.png"/><Relationship Id="rId5" Type="http://schemas.openxmlformats.org/officeDocument/2006/relationships/image" Target="../media/image9.png"/><Relationship Id="rId10" Type="http://schemas.openxmlformats.org/officeDocument/2006/relationships/image" Target="../media/image25.jpeg"/><Relationship Id="rId4" Type="http://schemas.openxmlformats.org/officeDocument/2006/relationships/image" Target="../media/image8.png"/><Relationship Id="rId9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30.jpeg"/><Relationship Id="rId4" Type="http://schemas.openxmlformats.org/officeDocument/2006/relationships/image" Target="../media/image7.png"/><Relationship Id="rId9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3.jpeg"/><Relationship Id="rId7" Type="http://schemas.openxmlformats.org/officeDocument/2006/relationships/image" Target="../media/image7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image" Target="../media/image35.png"/><Relationship Id="rId10" Type="http://schemas.openxmlformats.org/officeDocument/2006/relationships/image" Target="../media/image10.png"/><Relationship Id="rId4" Type="http://schemas.openxmlformats.org/officeDocument/2006/relationships/image" Target="../media/image34.jpeg"/><Relationship Id="rId9" Type="http://schemas.openxmlformats.org/officeDocument/2006/relationships/image" Target="../media/image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9.png"/><Relationship Id="rId7" Type="http://schemas.openxmlformats.org/officeDocument/2006/relationships/image" Target="../media/image8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40.jpeg"/><Relationship Id="rId9" Type="http://schemas.openxmlformats.org/officeDocument/2006/relationships/image" Target="../media/image1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2.jpeg"/><Relationship Id="rId7" Type="http://schemas.openxmlformats.org/officeDocument/2006/relationships/image" Target="../media/image8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43.png"/><Relationship Id="rId9" Type="http://schemas.openxmlformats.org/officeDocument/2006/relationships/image" Target="../media/image1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pn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12" Type="http://schemas.openxmlformats.org/officeDocument/2006/relationships/image" Target="../media/image10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11" Type="http://schemas.openxmlformats.org/officeDocument/2006/relationships/image" Target="../media/image9.png"/><Relationship Id="rId5" Type="http://schemas.openxmlformats.org/officeDocument/2006/relationships/image" Target="../media/image48.jpeg"/><Relationship Id="rId10" Type="http://schemas.openxmlformats.org/officeDocument/2006/relationships/image" Target="../media/image8.png"/><Relationship Id="rId4" Type="http://schemas.openxmlformats.org/officeDocument/2006/relationships/image" Target="../media/image47.jpeg"/><Relationship Id="rId9" Type="http://schemas.openxmlformats.org/officeDocument/2006/relationships/image" Target="../media/image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56.jpeg"/><Relationship Id="rId5" Type="http://schemas.openxmlformats.org/officeDocument/2006/relationships/image" Target="../media/image8.png"/><Relationship Id="rId10" Type="http://schemas.openxmlformats.org/officeDocument/2006/relationships/image" Target="../media/image55.jpeg"/><Relationship Id="rId4" Type="http://schemas.openxmlformats.org/officeDocument/2006/relationships/image" Target="../media/image7.png"/><Relationship Id="rId9" Type="http://schemas.openxmlformats.org/officeDocument/2006/relationships/image" Target="../media/image54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1.jpeg"/><Relationship Id="rId7" Type="http://schemas.openxmlformats.org/officeDocument/2006/relationships/image" Target="../media/image8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62.jpeg"/><Relationship Id="rId9" Type="http://schemas.openxmlformats.org/officeDocument/2006/relationships/image" Target="../media/image1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5.jpeg"/><Relationship Id="rId7" Type="http://schemas.openxmlformats.org/officeDocument/2006/relationships/image" Target="../media/image9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7.jpeg"/><Relationship Id="rId7" Type="http://schemas.openxmlformats.org/officeDocument/2006/relationships/image" Target="../media/image9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5" descr="EqXORTLs7us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Рисунок 6" descr="logo (1)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2950" y="785813"/>
            <a:ext cx="1466850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2286001" y="914400"/>
            <a:ext cx="6172200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ru-RU" sz="8800" dirty="0">
                <a:solidFill>
                  <a:srgbClr val="0066FF"/>
                </a:solidFill>
                <a:latin typeface="Baskerville Old Face" pitchFamily="18" charset="0"/>
              </a:rPr>
              <a:t>TERNOPIL</a:t>
            </a:r>
          </a:p>
          <a:p>
            <a:pPr algn="ctr"/>
            <a:r>
              <a:rPr lang="en-US" altLang="ru-RU" sz="4400" dirty="0">
                <a:solidFill>
                  <a:srgbClr val="0066FF"/>
                </a:solidFill>
                <a:latin typeface="Baskerville Old Face" pitchFamily="18" charset="0"/>
              </a:rPr>
              <a:t>INVESTMENT POTENTIAL</a:t>
            </a:r>
            <a:endParaRPr lang="uk-UA" altLang="ru-RU" sz="4400" dirty="0">
              <a:solidFill>
                <a:srgbClr val="0066FF"/>
              </a:solidFill>
              <a:latin typeface="Baskerville Old Face" pitchFamily="18" charset="0"/>
            </a:endParaRPr>
          </a:p>
          <a:p>
            <a:endParaRPr lang="ru-RU" altLang="ru-RU" sz="8800" dirty="0">
              <a:solidFill>
                <a:srgbClr val="0066FF"/>
              </a:solidFill>
              <a:latin typeface="Baskerville Old Face" pitchFamily="18" charset="0"/>
            </a:endParaRPr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5"/>
          <p:cNvSpPr>
            <a:spLocks noChangeArrowheads="1"/>
          </p:cNvSpPr>
          <p:nvPr/>
        </p:nvSpPr>
        <p:spPr bwMode="auto">
          <a:xfrm>
            <a:off x="1600200" y="2133600"/>
            <a:ext cx="71628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endParaRPr lang="ru-RU" altLang="ru-RU" sz="2400"/>
          </a:p>
        </p:txBody>
      </p:sp>
      <p:sp>
        <p:nvSpPr>
          <p:cNvPr id="12291" name="Заголовок 4"/>
          <p:cNvSpPr>
            <a:spLocks noGrp="1"/>
          </p:cNvSpPr>
          <p:nvPr>
            <p:ph type="title"/>
          </p:nvPr>
        </p:nvSpPr>
        <p:spPr>
          <a:xfrm>
            <a:off x="1981200" y="152400"/>
            <a:ext cx="6934200" cy="1143000"/>
          </a:xfrm>
        </p:spPr>
        <p:txBody>
          <a:bodyPr/>
          <a:lstStyle/>
          <a:p>
            <a:pPr eaLnBrk="1" hangingPunct="1"/>
            <a:r>
              <a:rPr lang="en-US" altLang="ru-RU" b="1" smtClean="0">
                <a:solidFill>
                  <a:srgbClr val="0066FF"/>
                </a:solidFill>
                <a:latin typeface="Arial" charset="0"/>
                <a:cs typeface="Arial" charset="0"/>
              </a:rPr>
              <a:t>Recognition and Awards </a:t>
            </a:r>
            <a:endParaRPr lang="ru-RU" altLang="ru-RU" smtClean="0">
              <a:latin typeface="Arial" charset="0"/>
              <a:cs typeface="Arial" charset="0"/>
            </a:endParaRPr>
          </a:p>
        </p:txBody>
      </p:sp>
      <p:sp>
        <p:nvSpPr>
          <p:cNvPr id="12292" name="Прямоугольник 5"/>
          <p:cNvSpPr>
            <a:spLocks noChangeArrowheads="1"/>
          </p:cNvSpPr>
          <p:nvPr/>
        </p:nvSpPr>
        <p:spPr bwMode="auto">
          <a:xfrm>
            <a:off x="1828800" y="1600200"/>
            <a:ext cx="7315200" cy="5062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uk-UA" altLang="ru-RU" sz="2400" dirty="0">
                <a:solidFill>
                  <a:srgbClr val="008000"/>
                </a:solidFill>
              </a:rPr>
              <a:t>6</a:t>
            </a:r>
            <a:r>
              <a:rPr lang="en-US" altLang="ru-RU" sz="2400" dirty="0">
                <a:solidFill>
                  <a:srgbClr val="008000"/>
                </a:solidFill>
              </a:rPr>
              <a:t>.</a:t>
            </a:r>
            <a:r>
              <a:rPr lang="uk-UA" altLang="ru-RU" sz="2400" dirty="0">
                <a:solidFill>
                  <a:srgbClr val="008000"/>
                </a:solidFill>
              </a:rPr>
              <a:t> </a:t>
            </a:r>
            <a:r>
              <a:rPr lang="en-US" altLang="ru-RU" sz="2400" dirty="0">
                <a:solidFill>
                  <a:srgbClr val="008000"/>
                </a:solidFill>
              </a:rPr>
              <a:t>Ternopil is among the five </a:t>
            </a:r>
            <a:r>
              <a:rPr lang="en-US" altLang="ru-RU" sz="2400" b="1" dirty="0">
                <a:solidFill>
                  <a:srgbClr val="008000"/>
                </a:solidFill>
              </a:rPr>
              <a:t>most prosperous</a:t>
            </a:r>
            <a:r>
              <a:rPr lang="en-US" altLang="ru-RU" sz="2400" dirty="0">
                <a:solidFill>
                  <a:srgbClr val="008000"/>
                </a:solidFill>
              </a:rPr>
              <a:t> cities of Ukraine (according to the data of State Statistics Service 2013)</a:t>
            </a:r>
          </a:p>
          <a:p>
            <a:pPr>
              <a:lnSpc>
                <a:spcPct val="80000"/>
              </a:lnSpc>
            </a:pPr>
            <a:endParaRPr lang="en-US" altLang="ru-RU" sz="2400" dirty="0">
              <a:solidFill>
                <a:srgbClr val="008000"/>
              </a:solidFill>
            </a:endParaRPr>
          </a:p>
          <a:p>
            <a:pPr>
              <a:lnSpc>
                <a:spcPct val="80000"/>
              </a:lnSpc>
              <a:spcBef>
                <a:spcPts val="600"/>
              </a:spcBef>
              <a:buClr>
                <a:srgbClr val="000000"/>
              </a:buClr>
            </a:pPr>
            <a:r>
              <a:rPr lang="uk-UA" altLang="ru-RU" sz="2400" dirty="0">
                <a:solidFill>
                  <a:srgbClr val="008000"/>
                </a:solidFill>
              </a:rPr>
              <a:t>7. </a:t>
            </a:r>
            <a:r>
              <a:rPr lang="en-US" altLang="ru-RU" sz="2400" dirty="0">
                <a:solidFill>
                  <a:srgbClr val="008000"/>
                </a:solidFill>
              </a:rPr>
              <a:t>In the ranking of the </a:t>
            </a:r>
            <a:r>
              <a:rPr lang="en-US" altLang="ru-RU" sz="2400" b="1" dirty="0">
                <a:solidFill>
                  <a:srgbClr val="008000"/>
                </a:solidFill>
              </a:rPr>
              <a:t>most cultural</a:t>
            </a:r>
            <a:r>
              <a:rPr lang="en-US" altLang="ru-RU" sz="2400" dirty="0">
                <a:solidFill>
                  <a:srgbClr val="008000"/>
                </a:solidFill>
              </a:rPr>
              <a:t> cities of Ukraine Ternopil ranked 9th among 73 cities</a:t>
            </a:r>
            <a:r>
              <a:rPr lang="uk-UA" altLang="ru-RU" sz="2400" dirty="0">
                <a:solidFill>
                  <a:srgbClr val="008000"/>
                </a:solidFill>
              </a:rPr>
              <a:t>*</a:t>
            </a:r>
            <a:endParaRPr lang="en-US" altLang="ru-RU" sz="2400" dirty="0">
              <a:solidFill>
                <a:srgbClr val="008000"/>
              </a:solidFill>
            </a:endParaRPr>
          </a:p>
          <a:p>
            <a:pPr>
              <a:lnSpc>
                <a:spcPct val="80000"/>
              </a:lnSpc>
              <a:spcBef>
                <a:spcPts val="600"/>
              </a:spcBef>
              <a:buClr>
                <a:srgbClr val="000000"/>
              </a:buClr>
            </a:pPr>
            <a:r>
              <a:rPr lang="en-US" altLang="ru-RU" sz="2400" dirty="0">
                <a:solidFill>
                  <a:srgbClr val="008000"/>
                </a:solidFill>
              </a:rPr>
              <a:t> </a:t>
            </a:r>
          </a:p>
          <a:p>
            <a:pPr>
              <a:lnSpc>
                <a:spcPct val="80000"/>
              </a:lnSpc>
              <a:spcBef>
                <a:spcPts val="600"/>
              </a:spcBef>
              <a:buClr>
                <a:srgbClr val="000000"/>
              </a:buClr>
            </a:pPr>
            <a:r>
              <a:rPr lang="uk-UA" altLang="ru-RU" sz="2400" dirty="0">
                <a:solidFill>
                  <a:srgbClr val="008000"/>
                </a:solidFill>
              </a:rPr>
              <a:t>8. </a:t>
            </a:r>
            <a:r>
              <a:rPr lang="en-US" altLang="ru-RU" sz="2400" b="1" dirty="0">
                <a:solidFill>
                  <a:srgbClr val="008000"/>
                </a:solidFill>
              </a:rPr>
              <a:t>First place</a:t>
            </a:r>
            <a:r>
              <a:rPr lang="en-US" altLang="ru-RU" sz="2400" dirty="0">
                <a:solidFill>
                  <a:srgbClr val="008000"/>
                </a:solidFill>
              </a:rPr>
              <a:t> in the rating of the </a:t>
            </a:r>
            <a:r>
              <a:rPr lang="en-US" altLang="ru-RU" sz="2400" b="1" dirty="0">
                <a:solidFill>
                  <a:srgbClr val="008000"/>
                </a:solidFill>
              </a:rPr>
              <a:t>most educated</a:t>
            </a:r>
            <a:r>
              <a:rPr lang="en-US" altLang="ru-RU" sz="2400" dirty="0">
                <a:solidFill>
                  <a:srgbClr val="008000"/>
                </a:solidFill>
              </a:rPr>
              <a:t> cities of Ukraine</a:t>
            </a:r>
          </a:p>
          <a:p>
            <a:pPr>
              <a:lnSpc>
                <a:spcPct val="80000"/>
              </a:lnSpc>
              <a:spcBef>
                <a:spcPts val="600"/>
              </a:spcBef>
              <a:buClr>
                <a:srgbClr val="000000"/>
              </a:buClr>
            </a:pPr>
            <a:endParaRPr lang="en-US" altLang="ru-RU" sz="2400" dirty="0">
              <a:solidFill>
                <a:srgbClr val="008000"/>
              </a:solidFill>
            </a:endParaRPr>
          </a:p>
          <a:p>
            <a:pPr>
              <a:lnSpc>
                <a:spcPct val="80000"/>
              </a:lnSpc>
              <a:spcBef>
                <a:spcPts val="600"/>
              </a:spcBef>
              <a:buClr>
                <a:srgbClr val="000000"/>
              </a:buClr>
            </a:pPr>
            <a:r>
              <a:rPr lang="uk-UA" altLang="ru-RU" sz="2400" dirty="0">
                <a:solidFill>
                  <a:srgbClr val="008000"/>
                </a:solidFill>
              </a:rPr>
              <a:t>9. </a:t>
            </a:r>
            <a:r>
              <a:rPr lang="en-US" altLang="ru-RU" sz="2400" dirty="0">
                <a:solidFill>
                  <a:srgbClr val="008000"/>
                </a:solidFill>
              </a:rPr>
              <a:t>In the ranking of the </a:t>
            </a:r>
            <a:r>
              <a:rPr lang="en-US" altLang="ru-RU" sz="2400" b="1" dirty="0">
                <a:solidFill>
                  <a:srgbClr val="008000"/>
                </a:solidFill>
              </a:rPr>
              <a:t>healthiest cities</a:t>
            </a:r>
            <a:r>
              <a:rPr lang="en-US" altLang="ru-RU" sz="2400" dirty="0">
                <a:solidFill>
                  <a:srgbClr val="008000"/>
                </a:solidFill>
              </a:rPr>
              <a:t> Ternopil ranked 8th on indicators of population health*</a:t>
            </a:r>
          </a:p>
          <a:p>
            <a:pPr>
              <a:lnSpc>
                <a:spcPct val="80000"/>
              </a:lnSpc>
              <a:spcBef>
                <a:spcPts val="600"/>
              </a:spcBef>
              <a:buClr>
                <a:srgbClr val="000000"/>
              </a:buClr>
            </a:pPr>
            <a:r>
              <a:rPr lang="en-US" altLang="ru-RU" sz="2400" dirty="0"/>
              <a:t> </a:t>
            </a:r>
          </a:p>
          <a:p>
            <a:pPr>
              <a:lnSpc>
                <a:spcPct val="80000"/>
              </a:lnSpc>
              <a:spcBef>
                <a:spcPts val="600"/>
              </a:spcBef>
              <a:buClr>
                <a:srgbClr val="000000"/>
              </a:buClr>
            </a:pPr>
            <a:r>
              <a:rPr lang="en-US" altLang="ru-RU" sz="2400" dirty="0"/>
              <a:t>*  as part of the “Best cities to live in Ukraine" project, "Focus" magazine, 2012.</a:t>
            </a:r>
            <a:endParaRPr lang="ru-RU" alt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1143000" cy="6858000"/>
          </a:xfrm>
          <a:prstGeom prst="rect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2294" name="Рисунок 1"/>
          <p:cNvPicPr>
            <a:picLocks noChangeAspect="1"/>
          </p:cNvPicPr>
          <p:nvPr/>
        </p:nvPicPr>
        <p:blipFill>
          <a:blip r:embed="rId2"/>
          <a:srcRect l="15265" t="11205" r="17131" b="8122"/>
          <a:stretch>
            <a:fillRect/>
          </a:stretch>
        </p:blipFill>
        <p:spPr bwMode="auto">
          <a:xfrm>
            <a:off x="152400" y="0"/>
            <a:ext cx="1574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/>
            </a:extLst>
          </a:blip>
          <a:srcRect t="6856" b="6856"/>
          <a:stretch/>
        </p:blipFill>
        <p:spPr bwMode="auto">
          <a:xfrm>
            <a:off x="152400" y="2467886"/>
            <a:ext cx="1574800" cy="108938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9" name="Picture 2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6049" y="5736480"/>
            <a:ext cx="1587501" cy="1121520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10" name="Picture 2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4646662"/>
            <a:ext cx="1574800" cy="108981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11" name="Picture 2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1384300"/>
            <a:ext cx="1574800" cy="1083586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12" name="Picture 3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3557274"/>
            <a:ext cx="1574801" cy="108938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727200" y="152400"/>
            <a:ext cx="7162800" cy="1447800"/>
          </a:xfrm>
        </p:spPr>
        <p:txBody>
          <a:bodyPr/>
          <a:lstStyle/>
          <a:p>
            <a:pPr eaLnBrk="1" hangingPunct="1"/>
            <a:r>
              <a:rPr lang="en-US" altLang="ru-RU" sz="4000" b="1" dirty="0" smtClean="0">
                <a:solidFill>
                  <a:srgbClr val="0066FF"/>
                </a:solidFill>
                <a:latin typeface="Arial" charset="0"/>
                <a:cs typeface="Arial" charset="0"/>
              </a:rPr>
              <a:t>TERNOPIL- THE BEST </a:t>
            </a:r>
            <a:r>
              <a:rPr lang="en-US" altLang="ru-RU" sz="4000" b="1" dirty="0" smtClean="0">
                <a:solidFill>
                  <a:srgbClr val="0066FF"/>
                </a:solidFill>
                <a:latin typeface="Arial" charset="0"/>
                <a:cs typeface="Arial" charset="0"/>
              </a:rPr>
              <a:t>CITY </a:t>
            </a:r>
            <a:r>
              <a:rPr lang="en-US" altLang="ru-RU" sz="4000" b="1" dirty="0" smtClean="0">
                <a:solidFill>
                  <a:srgbClr val="0066FF"/>
                </a:solidFill>
                <a:latin typeface="Arial" charset="0"/>
                <a:cs typeface="Arial" charset="0"/>
              </a:rPr>
              <a:t>FOR YOUR INVESTMENT</a:t>
            </a:r>
            <a:endParaRPr lang="uk-UA" altLang="ru-RU" sz="4000" b="1" dirty="0" smtClean="0">
              <a:solidFill>
                <a:srgbClr val="0066FF"/>
              </a:solidFill>
              <a:latin typeface="Arial" charset="0"/>
              <a:cs typeface="Arial" charset="0"/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1828800" y="1752600"/>
            <a:ext cx="7315200" cy="4876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000000"/>
              </a:buClr>
            </a:pPr>
            <a:endParaRPr lang="en-US" altLang="ru-RU" sz="2400" dirty="0" smtClean="0">
              <a:solidFill>
                <a:srgbClr val="008000"/>
              </a:solidFill>
              <a:latin typeface="Arial" charset="0"/>
              <a:cs typeface="Arial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000000"/>
              </a:buClr>
            </a:pPr>
            <a:r>
              <a:rPr lang="en-US" altLang="ru-RU" sz="2400" dirty="0" smtClean="0">
                <a:solidFill>
                  <a:srgbClr val="008000"/>
                </a:solidFill>
                <a:latin typeface="Arial" charset="0"/>
                <a:cs typeface="Arial" charset="0"/>
              </a:rPr>
              <a:t>Favorable geographical location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000000"/>
              </a:buClr>
            </a:pPr>
            <a:r>
              <a:rPr lang="en-US" altLang="ru-RU" sz="2400" dirty="0" smtClean="0">
                <a:solidFill>
                  <a:srgbClr val="008000"/>
                </a:solidFill>
                <a:latin typeface="Arial" charset="0"/>
                <a:cs typeface="Arial" charset="0"/>
              </a:rPr>
              <a:t>High natural potential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000000"/>
              </a:buClr>
            </a:pPr>
            <a:r>
              <a:rPr lang="en-US" altLang="ru-RU" sz="2400" dirty="0" smtClean="0">
                <a:solidFill>
                  <a:srgbClr val="008000"/>
                </a:solidFill>
                <a:latin typeface="Arial" charset="0"/>
                <a:cs typeface="Arial" charset="0"/>
              </a:rPr>
              <a:t>Highly-educated human resources 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000000"/>
              </a:buClr>
            </a:pPr>
            <a:r>
              <a:rPr lang="en-US" altLang="ru-RU" sz="2400" dirty="0" smtClean="0">
                <a:solidFill>
                  <a:srgbClr val="008000"/>
                </a:solidFill>
                <a:latin typeface="Arial" charset="0"/>
                <a:cs typeface="Arial" charset="0"/>
              </a:rPr>
              <a:t>Low cost of working time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000000"/>
              </a:buClr>
            </a:pPr>
            <a:r>
              <a:rPr lang="en-US" altLang="ru-RU" sz="2400" dirty="0" smtClean="0">
                <a:solidFill>
                  <a:srgbClr val="008000"/>
                </a:solidFill>
                <a:latin typeface="Arial" charset="0"/>
                <a:cs typeface="Arial" charset="0"/>
              </a:rPr>
              <a:t>Fast and transparent licensing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000000"/>
              </a:buClr>
            </a:pPr>
            <a:r>
              <a:rPr lang="en-US" altLang="ru-RU" sz="2400" dirty="0" smtClean="0">
                <a:solidFill>
                  <a:srgbClr val="008000"/>
                </a:solidFill>
                <a:latin typeface="Arial" charset="0"/>
                <a:cs typeface="Arial" charset="0"/>
              </a:rPr>
              <a:t>Availability of stocking and production areas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000000"/>
              </a:buClr>
            </a:pPr>
            <a:r>
              <a:rPr lang="en-US" altLang="ru-RU" sz="2400" dirty="0" smtClean="0">
                <a:solidFill>
                  <a:srgbClr val="008000"/>
                </a:solidFill>
                <a:latin typeface="Arial" charset="0"/>
                <a:cs typeface="Arial" charset="0"/>
              </a:rPr>
              <a:t>Full support of the investor by the municipality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000000"/>
              </a:buClr>
            </a:pPr>
            <a:r>
              <a:rPr lang="en-US" altLang="ru-RU" sz="2400" dirty="0" smtClean="0">
                <a:solidFill>
                  <a:srgbClr val="008000"/>
                </a:solidFill>
                <a:latin typeface="Arial" charset="0"/>
                <a:cs typeface="Arial" charset="0"/>
              </a:rPr>
              <a:t>Environmentally clean region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000000"/>
              </a:buClr>
            </a:pPr>
            <a:r>
              <a:rPr lang="en-US" altLang="ru-RU" sz="2400" dirty="0" smtClean="0">
                <a:solidFill>
                  <a:srgbClr val="008000"/>
                </a:solidFill>
                <a:latin typeface="Arial" charset="0"/>
                <a:cs typeface="Arial" charset="0"/>
              </a:rPr>
              <a:t>Prices, taxes, property maintenance costs and wages are much lower than in large cities</a:t>
            </a:r>
            <a:endParaRPr lang="uk-UA" altLang="ru-RU" sz="2400" dirty="0" smtClean="0">
              <a:solidFill>
                <a:srgbClr val="008000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1143000" cy="6858000"/>
          </a:xfrm>
          <a:prstGeom prst="rect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3317" name="Рисунок 1"/>
          <p:cNvPicPr>
            <a:picLocks noChangeAspect="1"/>
          </p:cNvPicPr>
          <p:nvPr/>
        </p:nvPicPr>
        <p:blipFill>
          <a:blip r:embed="rId2"/>
          <a:srcRect l="15265" t="11205" r="17131" b="8122"/>
          <a:stretch>
            <a:fillRect/>
          </a:stretch>
        </p:blipFill>
        <p:spPr bwMode="auto">
          <a:xfrm>
            <a:off x="152400" y="0"/>
            <a:ext cx="1574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/>
            </a:extLst>
          </a:blip>
          <a:srcRect t="6856" b="6856"/>
          <a:stretch/>
        </p:blipFill>
        <p:spPr bwMode="auto">
          <a:xfrm>
            <a:off x="152400" y="2467886"/>
            <a:ext cx="1574800" cy="108938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8" name="Picture 2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6049" y="5736480"/>
            <a:ext cx="1587501" cy="1121520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9" name="Picture 2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4646662"/>
            <a:ext cx="1574800" cy="108981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10" name="Picture 2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1384300"/>
            <a:ext cx="1574800" cy="1083586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11" name="Picture 3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3557274"/>
            <a:ext cx="1574801" cy="108938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152400"/>
            <a:ext cx="6934200" cy="1143000"/>
          </a:xfrm>
        </p:spPr>
        <p:txBody>
          <a:bodyPr/>
          <a:lstStyle/>
          <a:p>
            <a:pPr eaLnBrk="1" hangingPunct="1"/>
            <a:r>
              <a:rPr lang="en-US" altLang="ru-RU" b="1" smtClean="0">
                <a:solidFill>
                  <a:srgbClr val="0066FF"/>
                </a:solidFill>
                <a:latin typeface="Arial" charset="0"/>
                <a:cs typeface="Arial" charset="0"/>
              </a:rPr>
              <a:t>City economy</a:t>
            </a:r>
            <a:endParaRPr lang="uk-UA" altLang="ru-RU" b="1" smtClean="0">
              <a:solidFill>
                <a:srgbClr val="0066FF"/>
              </a:solidFill>
              <a:latin typeface="Arial" charset="0"/>
              <a:cs typeface="Arial" charset="0"/>
            </a:endParaRPr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2057400" y="1219200"/>
            <a:ext cx="70866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en-US" sz="24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The volume of realized industrial products is </a:t>
            </a:r>
          </a:p>
          <a:p>
            <a:pPr>
              <a:defRPr/>
            </a:pPr>
            <a:r>
              <a:rPr lang="en-US" sz="24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315 </a:t>
            </a:r>
            <a:r>
              <a:rPr lang="en-US" sz="2400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mln</a:t>
            </a:r>
            <a:r>
              <a:rPr lang="en-US" sz="24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USD</a:t>
            </a:r>
          </a:p>
          <a:p>
            <a:pPr>
              <a:defRPr/>
            </a:pPr>
            <a:endParaRPr lang="en-US" sz="2400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24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Foreign trade turnover is </a:t>
            </a:r>
            <a:r>
              <a:rPr lang="en-US" sz="24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200 </a:t>
            </a:r>
            <a:r>
              <a:rPr lang="en-US" sz="24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mln</a:t>
            </a:r>
            <a:r>
              <a:rPr lang="en-US" sz="24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USD</a:t>
            </a:r>
          </a:p>
          <a:p>
            <a:pPr>
              <a:defRPr/>
            </a:pPr>
            <a:endParaRPr lang="en-US" sz="2400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24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Foreign direct investments are </a:t>
            </a:r>
            <a:r>
              <a:rPr lang="en-US" sz="24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15 </a:t>
            </a:r>
            <a:r>
              <a:rPr lang="en-US" sz="2400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mln</a:t>
            </a:r>
            <a:r>
              <a:rPr lang="en-US" sz="24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USD</a:t>
            </a:r>
          </a:p>
          <a:p>
            <a:pPr marL="342900" indent="-342900">
              <a:spcBef>
                <a:spcPct val="20000"/>
              </a:spcBef>
              <a:defRPr/>
            </a:pPr>
            <a:endParaRPr lang="en-US" sz="2400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24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Over the past year, industrial production has</a:t>
            </a:r>
            <a:endParaRPr lang="en-US" sz="2400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24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increased by 18 %.</a:t>
            </a:r>
            <a:endParaRPr lang="en-US" sz="2400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defRPr/>
            </a:pPr>
            <a:endParaRPr lang="en-US" sz="2400" dirty="0" smtClean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24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Perspective industrial potential of the city with 170</a:t>
            </a:r>
            <a:endParaRPr lang="en-US" sz="2400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24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operative enterprises,  among which 120 large</a:t>
            </a:r>
            <a:endParaRPr lang="en-US" sz="2400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24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enterprises. </a:t>
            </a:r>
            <a:endParaRPr lang="en-US" sz="2400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1143000" cy="6858000"/>
          </a:xfrm>
          <a:prstGeom prst="rect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4341" name="Рисунок 1"/>
          <p:cNvPicPr>
            <a:picLocks noChangeAspect="1"/>
          </p:cNvPicPr>
          <p:nvPr/>
        </p:nvPicPr>
        <p:blipFill>
          <a:blip r:embed="rId3"/>
          <a:srcRect l="15265" t="11205" r="17131" b="8122"/>
          <a:stretch>
            <a:fillRect/>
          </a:stretch>
        </p:blipFill>
        <p:spPr bwMode="auto">
          <a:xfrm>
            <a:off x="152400" y="0"/>
            <a:ext cx="1574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/>
            </a:extLst>
          </a:blip>
          <a:srcRect t="6856" b="6856"/>
          <a:stretch/>
        </p:blipFill>
        <p:spPr bwMode="auto">
          <a:xfrm>
            <a:off x="152400" y="2467886"/>
            <a:ext cx="1574800" cy="108938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8" name="Picture 2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6049" y="5736480"/>
            <a:ext cx="1587501" cy="1121520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9" name="Picture 2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4646662"/>
            <a:ext cx="1574800" cy="108981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10" name="Picture 2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1384300"/>
            <a:ext cx="1574800" cy="1083586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11" name="Picture 3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3557274"/>
            <a:ext cx="1574801" cy="108938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Рисунок 1"/>
          <p:cNvPicPr>
            <a:picLocks noChangeAspect="1"/>
          </p:cNvPicPr>
          <p:nvPr/>
        </p:nvPicPr>
        <p:blipFill>
          <a:blip r:embed="rId2"/>
          <a:srcRect l="7158" r="10315"/>
          <a:stretch>
            <a:fillRect/>
          </a:stretch>
        </p:blipFill>
        <p:spPr bwMode="auto">
          <a:xfrm>
            <a:off x="1676400" y="838200"/>
            <a:ext cx="7291388" cy="560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1143000" cy="6858000"/>
          </a:xfrm>
          <a:prstGeom prst="rect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5364" name="Рисунок 1"/>
          <p:cNvPicPr>
            <a:picLocks noChangeAspect="1"/>
          </p:cNvPicPr>
          <p:nvPr/>
        </p:nvPicPr>
        <p:blipFill>
          <a:blip r:embed="rId3"/>
          <a:srcRect l="15265" t="11205" r="17131" b="8122"/>
          <a:stretch>
            <a:fillRect/>
          </a:stretch>
        </p:blipFill>
        <p:spPr bwMode="auto">
          <a:xfrm>
            <a:off x="152400" y="0"/>
            <a:ext cx="1574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/>
            </a:extLst>
          </a:blip>
          <a:srcRect t="6856" b="6856"/>
          <a:stretch/>
        </p:blipFill>
        <p:spPr bwMode="auto">
          <a:xfrm>
            <a:off x="152400" y="2467886"/>
            <a:ext cx="1574800" cy="108938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7" name="Picture 2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6049" y="5736480"/>
            <a:ext cx="1587501" cy="1121520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8" name="Picture 2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4646662"/>
            <a:ext cx="1574800" cy="108981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9" name="Picture 2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1384300"/>
            <a:ext cx="1574800" cy="1083586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10" name="Picture 3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3557274"/>
            <a:ext cx="1574801" cy="108938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143000" cy="6858000"/>
          </a:xfrm>
          <a:prstGeom prst="rect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6387" name="Рисунок 1"/>
          <p:cNvPicPr>
            <a:picLocks noChangeAspect="1"/>
          </p:cNvPicPr>
          <p:nvPr/>
        </p:nvPicPr>
        <p:blipFill>
          <a:blip r:embed="rId2"/>
          <a:srcRect l="15265" t="11205" r="17131" b="8122"/>
          <a:stretch>
            <a:fillRect/>
          </a:stretch>
        </p:blipFill>
        <p:spPr bwMode="auto">
          <a:xfrm>
            <a:off x="152400" y="0"/>
            <a:ext cx="1574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/>
            </a:extLst>
          </a:blip>
          <a:srcRect t="6856" b="6856"/>
          <a:stretch/>
        </p:blipFill>
        <p:spPr bwMode="auto">
          <a:xfrm>
            <a:off x="152400" y="2467886"/>
            <a:ext cx="1574800" cy="108938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7" name="Picture 2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6049" y="5736480"/>
            <a:ext cx="1587501" cy="1121520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8" name="Picture 2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4646662"/>
            <a:ext cx="1574800" cy="108981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9" name="Picture 2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1384300"/>
            <a:ext cx="1574800" cy="1083586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10" name="Picture 3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3557274"/>
            <a:ext cx="1574801" cy="108938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graphicFrame>
        <p:nvGraphicFramePr>
          <p:cNvPr id="11" name="Диаграмма 10"/>
          <p:cNvGraphicFramePr/>
          <p:nvPr/>
        </p:nvGraphicFramePr>
        <p:xfrm>
          <a:off x="1752600" y="533400"/>
          <a:ext cx="7010400" cy="6019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533400"/>
            <a:ext cx="7239000" cy="614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1143000" cy="6858000"/>
          </a:xfrm>
          <a:prstGeom prst="rect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7412" name="Рисунок 1"/>
          <p:cNvPicPr>
            <a:picLocks noChangeAspect="1"/>
          </p:cNvPicPr>
          <p:nvPr/>
        </p:nvPicPr>
        <p:blipFill>
          <a:blip r:embed="rId3"/>
          <a:srcRect l="15265" t="11205" r="17131" b="8122"/>
          <a:stretch>
            <a:fillRect/>
          </a:stretch>
        </p:blipFill>
        <p:spPr bwMode="auto">
          <a:xfrm>
            <a:off x="152400" y="0"/>
            <a:ext cx="1574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/>
            </a:extLst>
          </a:blip>
          <a:srcRect t="6856" b="6856"/>
          <a:stretch/>
        </p:blipFill>
        <p:spPr bwMode="auto">
          <a:xfrm>
            <a:off x="152400" y="2467886"/>
            <a:ext cx="1574800" cy="108938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7" name="Picture 2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6049" y="5736480"/>
            <a:ext cx="1587501" cy="1121520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8" name="Picture 2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4646662"/>
            <a:ext cx="1574800" cy="108981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9" name="Picture 2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1384300"/>
            <a:ext cx="1574800" cy="1083586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10" name="Picture 3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3557274"/>
            <a:ext cx="1574801" cy="108938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0" y="0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ru-RU" b="1" smtClean="0">
                <a:solidFill>
                  <a:srgbClr val="0066FF"/>
                </a:solidFill>
                <a:latin typeface="Arial" charset="0"/>
                <a:cs typeface="Arial" charset="0"/>
              </a:rPr>
              <a:t>Main countries – investors </a:t>
            </a:r>
            <a:endParaRPr lang="uk-UA" altLang="ru-RU" b="1" smtClean="0">
              <a:solidFill>
                <a:srgbClr val="0066FF"/>
              </a:solidFill>
              <a:latin typeface="Arial" charset="0"/>
              <a:cs typeface="Arial" charset="0"/>
            </a:endParaRPr>
          </a:p>
        </p:txBody>
      </p:sp>
      <p:sp>
        <p:nvSpPr>
          <p:cNvPr id="2355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00200" y="1981200"/>
            <a:ext cx="6400800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37000"/>
              <a:buFont typeface="Arial" panose="020B0604020202020204" pitchFamily="34" charset="0"/>
              <a:buNone/>
              <a:defRPr/>
            </a:pPr>
            <a:endParaRPr lang="ru-RU" altLang="ru-RU" sz="580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uk-UA" altLang="ru-RU" smtClean="0"/>
          </a:p>
        </p:txBody>
      </p:sp>
      <p:sp>
        <p:nvSpPr>
          <p:cNvPr id="18436" name="Rectangle 5"/>
          <p:cNvSpPr>
            <a:spLocks noChangeArrowheads="1"/>
          </p:cNvSpPr>
          <p:nvPr/>
        </p:nvSpPr>
        <p:spPr bwMode="auto">
          <a:xfrm>
            <a:off x="2133600" y="3962400"/>
            <a:ext cx="457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altLang="ru-RU"/>
          </a:p>
        </p:txBody>
      </p:sp>
      <p:sp>
        <p:nvSpPr>
          <p:cNvPr id="18437" name="Rectangle 6"/>
          <p:cNvSpPr>
            <a:spLocks noChangeArrowheads="1"/>
          </p:cNvSpPr>
          <p:nvPr/>
        </p:nvSpPr>
        <p:spPr bwMode="auto">
          <a:xfrm>
            <a:off x="2438400" y="1295400"/>
            <a:ext cx="6477000" cy="47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ru-RU" sz="2400" dirty="0" smtClean="0">
                <a:solidFill>
                  <a:srgbClr val="008000"/>
                </a:solidFill>
              </a:rPr>
              <a:t>Investments come from 34 countries of the world. </a:t>
            </a:r>
          </a:p>
          <a:p>
            <a:r>
              <a:rPr lang="en-US" altLang="ru-RU" sz="2400" dirty="0" smtClean="0">
                <a:solidFill>
                  <a:srgbClr val="008000"/>
                </a:solidFill>
              </a:rPr>
              <a:t>The </a:t>
            </a:r>
            <a:r>
              <a:rPr lang="en-US" altLang="ru-RU" sz="2400" dirty="0">
                <a:solidFill>
                  <a:srgbClr val="008000"/>
                </a:solidFill>
              </a:rPr>
              <a:t>five major countries - investors accounting for 79.7% of total direct investment:</a:t>
            </a:r>
          </a:p>
          <a:p>
            <a:endParaRPr lang="en-US" altLang="ru-RU" sz="2400" dirty="0">
              <a:solidFill>
                <a:srgbClr val="008000"/>
              </a:solidFill>
            </a:endParaRPr>
          </a:p>
          <a:p>
            <a:r>
              <a:rPr lang="en-US" altLang="ru-RU" sz="3200" dirty="0" smtClean="0">
                <a:solidFill>
                  <a:srgbClr val="008000"/>
                </a:solidFill>
              </a:rPr>
              <a:t>1. Estonia</a:t>
            </a:r>
          </a:p>
          <a:p>
            <a:r>
              <a:rPr lang="en-US" altLang="ru-RU" sz="3200" dirty="0" smtClean="0">
                <a:solidFill>
                  <a:srgbClr val="008000"/>
                </a:solidFill>
              </a:rPr>
              <a:t>2. Poland </a:t>
            </a:r>
          </a:p>
          <a:p>
            <a:r>
              <a:rPr lang="en-US" altLang="ru-RU" sz="3200" dirty="0" smtClean="0">
                <a:solidFill>
                  <a:srgbClr val="008000"/>
                </a:solidFill>
              </a:rPr>
              <a:t>3. Belgium	</a:t>
            </a:r>
          </a:p>
          <a:p>
            <a:r>
              <a:rPr lang="en-US" altLang="ru-RU" sz="3200" dirty="0" smtClean="0">
                <a:solidFill>
                  <a:srgbClr val="008000"/>
                </a:solidFill>
              </a:rPr>
              <a:t>4. Cyprus	</a:t>
            </a:r>
          </a:p>
          <a:p>
            <a:r>
              <a:rPr lang="en-US" altLang="ru-RU" sz="3200" dirty="0" smtClean="0">
                <a:solidFill>
                  <a:srgbClr val="008000"/>
                </a:solidFill>
              </a:rPr>
              <a:t>5. Germany</a:t>
            </a:r>
            <a:endParaRPr lang="en-US" altLang="ru-RU" sz="3200" dirty="0">
              <a:solidFill>
                <a:srgbClr val="008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1143000" cy="6858000"/>
          </a:xfrm>
          <a:prstGeom prst="rect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8439" name="Рисунок 1"/>
          <p:cNvPicPr>
            <a:picLocks noChangeAspect="1"/>
          </p:cNvPicPr>
          <p:nvPr/>
        </p:nvPicPr>
        <p:blipFill>
          <a:blip r:embed="rId3"/>
          <a:srcRect l="15265" t="11205" r="17131" b="8122"/>
          <a:stretch>
            <a:fillRect/>
          </a:stretch>
        </p:blipFill>
        <p:spPr bwMode="auto">
          <a:xfrm>
            <a:off x="152400" y="0"/>
            <a:ext cx="1574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/>
            </a:extLst>
          </a:blip>
          <a:srcRect t="6856" b="6856"/>
          <a:stretch/>
        </p:blipFill>
        <p:spPr bwMode="auto">
          <a:xfrm>
            <a:off x="152400" y="2467886"/>
            <a:ext cx="1574800" cy="108938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10" name="Picture 2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6049" y="5736480"/>
            <a:ext cx="1587501" cy="1121520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11" name="Picture 2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4646662"/>
            <a:ext cx="1574800" cy="108981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12" name="Picture 2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1384300"/>
            <a:ext cx="1574800" cy="1083586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13" name="Picture 3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3557274"/>
            <a:ext cx="1574801" cy="108938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products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057400" y="274638"/>
            <a:ext cx="7086600" cy="1143000"/>
          </a:xfrm>
        </p:spPr>
        <p:txBody>
          <a:bodyPr/>
          <a:lstStyle/>
          <a:p>
            <a:pPr eaLnBrk="1" hangingPunct="1"/>
            <a:r>
              <a:rPr lang="en-US" altLang="ru-RU" b="1" smtClean="0">
                <a:solidFill>
                  <a:srgbClr val="0066FF"/>
                </a:solidFill>
                <a:latin typeface="Arial" charset="0"/>
                <a:cs typeface="Arial" charset="0"/>
              </a:rPr>
              <a:t>Key Enterprises </a:t>
            </a:r>
            <a:endParaRPr lang="uk-UA" altLang="ru-RU" b="1" smtClean="0">
              <a:solidFill>
                <a:srgbClr val="0066FF"/>
              </a:solidFill>
              <a:latin typeface="Arial" charset="0"/>
              <a:cs typeface="Arial" charset="0"/>
            </a:endParaRPr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09800" y="1600200"/>
            <a:ext cx="69342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ts val="600"/>
              </a:spcBef>
              <a:buClr>
                <a:srgbClr val="000000"/>
              </a:buClr>
            </a:pPr>
            <a:r>
              <a:rPr lang="en-US" altLang="ru-RU" sz="2400" dirty="0" smtClean="0">
                <a:solidFill>
                  <a:srgbClr val="008000"/>
                </a:solidFill>
                <a:latin typeface="Arial" charset="0"/>
                <a:cs typeface="Arial" charset="0"/>
              </a:rPr>
              <a:t>LLC VATRA Corporation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buClr>
                <a:srgbClr val="000000"/>
              </a:buClr>
            </a:pPr>
            <a:r>
              <a:rPr lang="ru-RU" altLang="ru-RU" sz="2400" dirty="0" smtClean="0">
                <a:solidFill>
                  <a:srgbClr val="008000"/>
                </a:solidFill>
                <a:latin typeface="Arial" charset="0"/>
                <a:cs typeface="Arial" charset="0"/>
              </a:rPr>
              <a:t>A</a:t>
            </a:r>
            <a:r>
              <a:rPr lang="en-US" altLang="ru-RU" sz="2400" dirty="0" smtClean="0">
                <a:solidFill>
                  <a:srgbClr val="008000"/>
                </a:solidFill>
                <a:latin typeface="Arial" charset="0"/>
                <a:cs typeface="Arial" charset="0"/>
              </a:rPr>
              <a:t>GATA Steel Construction</a:t>
            </a:r>
            <a:endParaRPr lang="ru-RU" altLang="ru-RU" sz="2400" dirty="0" smtClean="0">
              <a:solidFill>
                <a:srgbClr val="008000"/>
              </a:solidFill>
              <a:latin typeface="Arial" charset="0"/>
              <a:cs typeface="Arial" charset="0"/>
            </a:endParaRP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buClr>
                <a:srgbClr val="000000"/>
              </a:buClr>
            </a:pPr>
            <a:r>
              <a:rPr lang="en-US" altLang="ru-RU" sz="2400" dirty="0" smtClean="0">
                <a:solidFill>
                  <a:srgbClr val="008000"/>
                </a:solidFill>
                <a:latin typeface="Arial" charset="0"/>
                <a:cs typeface="Arial" charset="0"/>
              </a:rPr>
              <a:t>LLC SHREDER</a:t>
            </a:r>
            <a:endParaRPr lang="ru-RU" altLang="ru-RU" sz="2400" dirty="0" smtClean="0">
              <a:solidFill>
                <a:srgbClr val="008000"/>
              </a:solidFill>
              <a:latin typeface="Arial" charset="0"/>
              <a:cs typeface="Arial" charset="0"/>
            </a:endParaRP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buClr>
                <a:srgbClr val="000000"/>
              </a:buClr>
            </a:pPr>
            <a:r>
              <a:rPr lang="en-US" altLang="ru-RU" sz="2400" dirty="0" smtClean="0">
                <a:solidFill>
                  <a:srgbClr val="008000"/>
                </a:solidFill>
                <a:latin typeface="Arial" charset="0"/>
                <a:cs typeface="Arial" charset="0"/>
              </a:rPr>
              <a:t>JSC VINITEKS</a:t>
            </a:r>
            <a:endParaRPr lang="uk-UA" altLang="ru-RU" sz="2400" dirty="0" smtClean="0">
              <a:solidFill>
                <a:srgbClr val="008000"/>
              </a:solidFill>
              <a:latin typeface="Arial" charset="0"/>
              <a:cs typeface="Arial" charset="0"/>
            </a:endParaRP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buClr>
                <a:srgbClr val="000000"/>
              </a:buClr>
            </a:pPr>
            <a:r>
              <a:rPr lang="en-US" altLang="ru-RU" sz="2400" dirty="0" smtClean="0">
                <a:solidFill>
                  <a:srgbClr val="008000"/>
                </a:solidFill>
                <a:latin typeface="Arial" charset="0"/>
                <a:cs typeface="Arial" charset="0"/>
              </a:rPr>
              <a:t>LLC Ternopil Furniture Factory</a:t>
            </a:r>
            <a:endParaRPr lang="ru-RU" altLang="ru-RU" sz="2400" dirty="0" smtClean="0">
              <a:solidFill>
                <a:srgbClr val="008000"/>
              </a:solidFill>
              <a:latin typeface="Arial" charset="0"/>
              <a:cs typeface="Arial" charset="0"/>
            </a:endParaRP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buClr>
                <a:srgbClr val="000000"/>
              </a:buClr>
            </a:pPr>
            <a:r>
              <a:rPr lang="en-US" altLang="ru-RU" sz="2400" dirty="0" smtClean="0">
                <a:solidFill>
                  <a:srgbClr val="008000"/>
                </a:solidFill>
                <a:latin typeface="Arial" charset="0"/>
                <a:cs typeface="Arial" charset="0"/>
              </a:rPr>
              <a:t>LLS VINISAN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buClr>
                <a:srgbClr val="000000"/>
              </a:buClr>
            </a:pPr>
            <a:r>
              <a:rPr lang="en-US" altLang="ru-RU" sz="2400" dirty="0" smtClean="0">
                <a:solidFill>
                  <a:srgbClr val="008000"/>
                </a:solidFill>
                <a:latin typeface="Arial" charset="0"/>
                <a:cs typeface="Arial" charset="0"/>
              </a:rPr>
              <a:t>JSC </a:t>
            </a:r>
            <a:r>
              <a:rPr lang="en-US" altLang="ru-RU" sz="2400" dirty="0" err="1" smtClean="0">
                <a:solidFill>
                  <a:srgbClr val="008000"/>
                </a:solidFill>
                <a:latin typeface="Arial" charset="0"/>
                <a:cs typeface="Arial" charset="0"/>
              </a:rPr>
              <a:t>Rad</a:t>
            </a:r>
            <a:r>
              <a:rPr lang="ru-RU" altLang="ru-RU" sz="2400" dirty="0" err="1" smtClean="0">
                <a:solidFill>
                  <a:srgbClr val="008000"/>
                </a:solidFill>
                <a:latin typeface="Arial" charset="0"/>
                <a:cs typeface="Arial" charset="0"/>
              </a:rPr>
              <a:t>i</a:t>
            </a:r>
            <a:r>
              <a:rPr lang="en-US" altLang="ru-RU" sz="2400" dirty="0" smtClean="0">
                <a:solidFill>
                  <a:srgbClr val="008000"/>
                </a:solidFill>
                <a:latin typeface="Arial" charset="0"/>
                <a:cs typeface="Arial" charset="0"/>
              </a:rPr>
              <a:t>o Plant ORION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buClr>
                <a:srgbClr val="000000"/>
              </a:buClr>
            </a:pPr>
            <a:r>
              <a:rPr lang="ru-RU" altLang="ru-RU" sz="2400" dirty="0" smtClean="0">
                <a:solidFill>
                  <a:srgbClr val="008000"/>
                </a:solidFill>
                <a:latin typeface="Arial" charset="0"/>
                <a:cs typeface="Arial" charset="0"/>
              </a:rPr>
              <a:t>L</a:t>
            </a:r>
            <a:r>
              <a:rPr lang="en-US" altLang="ru-RU" sz="2400" dirty="0" smtClean="0">
                <a:solidFill>
                  <a:srgbClr val="008000"/>
                </a:solidFill>
                <a:latin typeface="Arial" charset="0"/>
                <a:cs typeface="Arial" charset="0"/>
              </a:rPr>
              <a:t>LC HALIYA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buClr>
                <a:srgbClr val="000000"/>
              </a:buClr>
            </a:pPr>
            <a:r>
              <a:rPr lang="ru-RU" altLang="ru-RU" sz="2400" dirty="0" smtClean="0">
                <a:solidFill>
                  <a:srgbClr val="008000"/>
                </a:solidFill>
                <a:latin typeface="Arial" charset="0"/>
                <a:cs typeface="Arial" charset="0"/>
              </a:rPr>
              <a:t>J</a:t>
            </a:r>
            <a:r>
              <a:rPr lang="en-US" altLang="ru-RU" sz="2400" dirty="0" smtClean="0">
                <a:solidFill>
                  <a:srgbClr val="008000"/>
                </a:solidFill>
                <a:latin typeface="Arial" charset="0"/>
                <a:cs typeface="Arial" charset="0"/>
              </a:rPr>
              <a:t>SC </a:t>
            </a:r>
            <a:r>
              <a:rPr lang="en-US" altLang="ru-RU" sz="2400" dirty="0" err="1" smtClean="0">
                <a:solidFill>
                  <a:srgbClr val="008000"/>
                </a:solidFill>
                <a:latin typeface="Arial" charset="0"/>
                <a:cs typeface="Arial" charset="0"/>
              </a:rPr>
              <a:t>TerA</a:t>
            </a:r>
            <a:endParaRPr lang="en-US" altLang="ru-RU" sz="2400" dirty="0" smtClean="0">
              <a:solidFill>
                <a:srgbClr val="008000"/>
              </a:solidFill>
              <a:latin typeface="Arial" charset="0"/>
              <a:cs typeface="Arial" charset="0"/>
            </a:endParaRP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buClr>
                <a:srgbClr val="000000"/>
              </a:buClr>
            </a:pPr>
            <a:r>
              <a:rPr lang="ru-RU" altLang="ru-RU" sz="2400" dirty="0" smtClean="0">
                <a:solidFill>
                  <a:srgbClr val="008000"/>
                </a:solidFill>
                <a:latin typeface="Arial" charset="0"/>
                <a:cs typeface="Arial" charset="0"/>
              </a:rPr>
              <a:t>L</a:t>
            </a:r>
            <a:r>
              <a:rPr lang="en-US" altLang="ru-RU" sz="2400" dirty="0" smtClean="0">
                <a:solidFill>
                  <a:srgbClr val="008000"/>
                </a:solidFill>
                <a:latin typeface="Arial" charset="0"/>
                <a:cs typeface="Arial" charset="0"/>
              </a:rPr>
              <a:t>LC TEKSTERNO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buClr>
                <a:srgbClr val="000000"/>
              </a:buClr>
            </a:pPr>
            <a:r>
              <a:rPr lang="ru-RU" altLang="ru-RU" sz="2400" dirty="0" smtClean="0">
                <a:solidFill>
                  <a:srgbClr val="008000"/>
                </a:solidFill>
                <a:latin typeface="Arial" charset="0"/>
                <a:cs typeface="Arial" charset="0"/>
              </a:rPr>
              <a:t>L</a:t>
            </a:r>
            <a:r>
              <a:rPr lang="en-US" altLang="ru-RU" sz="2400" dirty="0" smtClean="0">
                <a:solidFill>
                  <a:srgbClr val="008000"/>
                </a:solidFill>
                <a:latin typeface="Arial" charset="0"/>
                <a:cs typeface="Arial" charset="0"/>
              </a:rPr>
              <a:t>LC TERNOBUD Plus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buClr>
                <a:srgbClr val="000000"/>
              </a:buClr>
            </a:pPr>
            <a:endParaRPr lang="en-US" altLang="ru-RU" sz="2400" dirty="0" smtClean="0">
              <a:solidFill>
                <a:srgbClr val="008000"/>
              </a:solidFill>
              <a:latin typeface="Arial" charset="0"/>
              <a:cs typeface="Arial" charset="0"/>
            </a:endParaRP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buClr>
                <a:srgbClr val="000000"/>
              </a:buClr>
            </a:pPr>
            <a:endParaRPr lang="uk-UA" altLang="ru-RU" sz="2400" dirty="0" smtClean="0">
              <a:solidFill>
                <a:srgbClr val="0080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4" descr="products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057400" y="274638"/>
            <a:ext cx="7086600" cy="1143000"/>
          </a:xfrm>
        </p:spPr>
        <p:txBody>
          <a:bodyPr/>
          <a:lstStyle/>
          <a:p>
            <a:pPr eaLnBrk="1" hangingPunct="1"/>
            <a:r>
              <a:rPr lang="en-US" altLang="ru-RU" b="1" smtClean="0">
                <a:solidFill>
                  <a:srgbClr val="0066FF"/>
                </a:solidFill>
                <a:latin typeface="Arial" charset="0"/>
                <a:cs typeface="Arial" charset="0"/>
              </a:rPr>
              <a:t>Key Enterprises </a:t>
            </a:r>
            <a:endParaRPr lang="uk-UA" altLang="ru-RU" b="1" smtClean="0">
              <a:solidFill>
                <a:srgbClr val="0066FF"/>
              </a:solidFill>
              <a:latin typeface="Arial" charset="0"/>
              <a:cs typeface="Arial" charset="0"/>
            </a:endParaRPr>
          </a:p>
        </p:txBody>
      </p:sp>
      <p:sp>
        <p:nvSpPr>
          <p:cNvPr id="7680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09800" y="1600200"/>
            <a:ext cx="6934200" cy="4525963"/>
          </a:xfrm>
        </p:spPr>
        <p:txBody>
          <a:bodyPr/>
          <a:lstStyle/>
          <a:p>
            <a:pPr eaLnBrk="1" hangingPunct="1">
              <a:spcBef>
                <a:spcPts val="600"/>
              </a:spcBef>
              <a:buClr>
                <a:srgbClr val="000000"/>
              </a:buClr>
            </a:pPr>
            <a:r>
              <a:rPr lang="en-US" altLang="ru-RU" sz="2400" smtClean="0">
                <a:solidFill>
                  <a:srgbClr val="008000"/>
                </a:solidFill>
                <a:latin typeface="Arial" charset="0"/>
                <a:cs typeface="Arial" charset="0"/>
              </a:rPr>
              <a:t>LLS HALYCHYNA LASUNKA</a:t>
            </a:r>
          </a:p>
          <a:p>
            <a:pPr eaLnBrk="1" hangingPunct="1">
              <a:spcBef>
                <a:spcPts val="600"/>
              </a:spcBef>
              <a:buClr>
                <a:srgbClr val="000000"/>
              </a:buClr>
            </a:pPr>
            <a:r>
              <a:rPr lang="en-US" altLang="ru-RU" sz="2400" smtClean="0">
                <a:solidFill>
                  <a:srgbClr val="008000"/>
                </a:solidFill>
                <a:latin typeface="Arial" charset="0"/>
                <a:cs typeface="Arial" charset="0"/>
              </a:rPr>
              <a:t>LLC TERNOPILBUD</a:t>
            </a:r>
          </a:p>
          <a:p>
            <a:pPr eaLnBrk="1" hangingPunct="1">
              <a:spcBef>
                <a:spcPts val="600"/>
              </a:spcBef>
              <a:buClr>
                <a:srgbClr val="000000"/>
              </a:buClr>
            </a:pPr>
            <a:r>
              <a:rPr lang="ru-RU" altLang="ru-RU" sz="2400" smtClean="0">
                <a:solidFill>
                  <a:srgbClr val="008000"/>
                </a:solidFill>
                <a:latin typeface="Arial" charset="0"/>
                <a:cs typeface="Arial" charset="0"/>
              </a:rPr>
              <a:t>L</a:t>
            </a:r>
            <a:r>
              <a:rPr lang="en-US" altLang="ru-RU" sz="2400" smtClean="0">
                <a:solidFill>
                  <a:srgbClr val="008000"/>
                </a:solidFill>
                <a:latin typeface="Arial" charset="0"/>
                <a:cs typeface="Arial" charset="0"/>
              </a:rPr>
              <a:t>LC CREATOR BUD</a:t>
            </a:r>
            <a:endParaRPr lang="ru-RU" altLang="ru-RU" sz="2400" smtClean="0">
              <a:solidFill>
                <a:srgbClr val="008000"/>
              </a:solidFill>
              <a:latin typeface="Arial" charset="0"/>
              <a:cs typeface="Arial" charset="0"/>
            </a:endParaRPr>
          </a:p>
          <a:p>
            <a:pPr eaLnBrk="1" hangingPunct="1">
              <a:spcBef>
                <a:spcPts val="600"/>
              </a:spcBef>
              <a:buClr>
                <a:srgbClr val="000000"/>
              </a:buClr>
            </a:pPr>
            <a:r>
              <a:rPr lang="en-US" altLang="ru-RU" sz="2400" smtClean="0">
                <a:solidFill>
                  <a:srgbClr val="008000"/>
                </a:solidFill>
                <a:latin typeface="Arial" charset="0"/>
                <a:cs typeface="Arial" charset="0"/>
              </a:rPr>
              <a:t>JSC Ternopil MILK P</a:t>
            </a:r>
            <a:r>
              <a:rPr lang="ru-RU" altLang="ru-RU" sz="2400" smtClean="0">
                <a:solidFill>
                  <a:srgbClr val="008000"/>
                </a:solidFill>
                <a:latin typeface="Arial" charset="0"/>
                <a:cs typeface="Arial" charset="0"/>
              </a:rPr>
              <a:t>L</a:t>
            </a:r>
            <a:r>
              <a:rPr lang="en-US" altLang="ru-RU" sz="2400" smtClean="0">
                <a:solidFill>
                  <a:srgbClr val="008000"/>
                </a:solidFill>
                <a:latin typeface="Arial" charset="0"/>
                <a:cs typeface="Arial" charset="0"/>
              </a:rPr>
              <a:t>ANT</a:t>
            </a:r>
          </a:p>
          <a:p>
            <a:pPr eaLnBrk="1" hangingPunct="1">
              <a:spcBef>
                <a:spcPts val="600"/>
              </a:spcBef>
              <a:buClr>
                <a:srgbClr val="000000"/>
              </a:buClr>
            </a:pPr>
            <a:r>
              <a:rPr lang="ru-RU" altLang="ru-RU" sz="2400" smtClean="0">
                <a:solidFill>
                  <a:srgbClr val="008000"/>
                </a:solidFill>
                <a:latin typeface="Arial" charset="0"/>
                <a:cs typeface="Arial" charset="0"/>
              </a:rPr>
              <a:t>T</a:t>
            </a:r>
            <a:r>
              <a:rPr lang="en-US" altLang="ru-RU" sz="2400" smtClean="0">
                <a:solidFill>
                  <a:srgbClr val="008000"/>
                </a:solidFill>
                <a:latin typeface="Arial" charset="0"/>
                <a:cs typeface="Arial" charset="0"/>
              </a:rPr>
              <a:t>ernopil </a:t>
            </a:r>
            <a:r>
              <a:rPr lang="ru-RU" altLang="ru-RU" sz="2400" smtClean="0">
                <a:solidFill>
                  <a:srgbClr val="008000"/>
                </a:solidFill>
                <a:latin typeface="Arial" charset="0"/>
                <a:cs typeface="Arial" charset="0"/>
              </a:rPr>
              <a:t>d</a:t>
            </a:r>
            <a:r>
              <a:rPr lang="en-US" altLang="ru-RU" sz="2400" smtClean="0">
                <a:solidFill>
                  <a:srgbClr val="008000"/>
                </a:solidFill>
                <a:latin typeface="Arial" charset="0"/>
                <a:cs typeface="Arial" charset="0"/>
              </a:rPr>
              <a:t>oor factory WOOD WAY</a:t>
            </a:r>
          </a:p>
          <a:p>
            <a:pPr eaLnBrk="1" hangingPunct="1">
              <a:spcBef>
                <a:spcPts val="600"/>
              </a:spcBef>
              <a:buClr>
                <a:srgbClr val="000000"/>
              </a:buClr>
            </a:pPr>
            <a:r>
              <a:rPr lang="ru-RU" altLang="ru-RU" sz="2400" smtClean="0">
                <a:solidFill>
                  <a:srgbClr val="008000"/>
                </a:solidFill>
                <a:latin typeface="Arial" charset="0"/>
                <a:cs typeface="Arial" charset="0"/>
              </a:rPr>
              <a:t>L</a:t>
            </a:r>
            <a:r>
              <a:rPr lang="en-US" altLang="ru-RU" sz="2400" smtClean="0">
                <a:solidFill>
                  <a:srgbClr val="008000"/>
                </a:solidFill>
                <a:latin typeface="Arial" charset="0"/>
                <a:cs typeface="Arial" charset="0"/>
              </a:rPr>
              <a:t>LC Ternopil brewery OPILLIA</a:t>
            </a:r>
          </a:p>
          <a:p>
            <a:pPr eaLnBrk="1" hangingPunct="1">
              <a:spcBef>
                <a:spcPts val="600"/>
              </a:spcBef>
              <a:buClr>
                <a:srgbClr val="000000"/>
              </a:buClr>
            </a:pPr>
            <a:r>
              <a:rPr lang="ru-RU" altLang="ru-RU" sz="2400" smtClean="0">
                <a:solidFill>
                  <a:srgbClr val="008000"/>
                </a:solidFill>
                <a:latin typeface="Arial" charset="0"/>
                <a:cs typeface="Arial" charset="0"/>
              </a:rPr>
              <a:t>L</a:t>
            </a:r>
            <a:r>
              <a:rPr lang="en-US" altLang="ru-RU" sz="2400" smtClean="0">
                <a:solidFill>
                  <a:srgbClr val="008000"/>
                </a:solidFill>
                <a:latin typeface="Arial" charset="0"/>
                <a:cs typeface="Arial" charset="0"/>
              </a:rPr>
              <a:t>LC SAYUZ</a:t>
            </a:r>
          </a:p>
          <a:p>
            <a:pPr eaLnBrk="1" hangingPunct="1">
              <a:spcBef>
                <a:spcPts val="600"/>
              </a:spcBef>
              <a:buClr>
                <a:srgbClr val="000000"/>
              </a:buClr>
            </a:pPr>
            <a:r>
              <a:rPr lang="ru-RU" altLang="ru-RU" sz="2400" smtClean="0">
                <a:solidFill>
                  <a:srgbClr val="008000"/>
                </a:solidFill>
                <a:latin typeface="Arial" charset="0"/>
                <a:cs typeface="Arial" charset="0"/>
              </a:rPr>
              <a:t>L</a:t>
            </a:r>
            <a:r>
              <a:rPr lang="en-US" altLang="ru-RU" sz="2400" smtClean="0">
                <a:solidFill>
                  <a:srgbClr val="008000"/>
                </a:solidFill>
                <a:latin typeface="Arial" charset="0"/>
                <a:cs typeface="Arial" charset="0"/>
              </a:rPr>
              <a:t>LS T</a:t>
            </a:r>
            <a:r>
              <a:rPr lang="ru-RU" altLang="ru-RU" sz="2400" smtClean="0">
                <a:solidFill>
                  <a:srgbClr val="008000"/>
                </a:solidFill>
                <a:latin typeface="Arial" charset="0"/>
                <a:cs typeface="Arial" charset="0"/>
              </a:rPr>
              <a:t>E</a:t>
            </a:r>
            <a:r>
              <a:rPr lang="en-US" altLang="ru-RU" sz="2400" smtClean="0">
                <a:solidFill>
                  <a:srgbClr val="008000"/>
                </a:solidFill>
                <a:latin typeface="Arial" charset="0"/>
                <a:cs typeface="Arial" charset="0"/>
              </a:rPr>
              <a:t>RVIKNOPLA</a:t>
            </a:r>
            <a:r>
              <a:rPr lang="ru-RU" altLang="ru-RU" sz="2400" smtClean="0">
                <a:solidFill>
                  <a:srgbClr val="008000"/>
                </a:solidFill>
                <a:latin typeface="Arial" charset="0"/>
                <a:cs typeface="Arial" charset="0"/>
              </a:rPr>
              <a:t>S</a:t>
            </a:r>
            <a:r>
              <a:rPr lang="en-US" altLang="ru-RU" sz="2400" smtClean="0">
                <a:solidFill>
                  <a:srgbClr val="008000"/>
                </a:solidFill>
                <a:latin typeface="Arial" charset="0"/>
                <a:cs typeface="Arial" charset="0"/>
              </a:rPr>
              <a:t>T</a:t>
            </a:r>
            <a:endParaRPr lang="uk-UA" altLang="ru-RU" sz="2400" smtClean="0">
              <a:solidFill>
                <a:srgbClr val="0080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751013" y="114300"/>
            <a:ext cx="716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/>
          <a:lstStyle/>
          <a:p>
            <a:pPr algn="ctr"/>
            <a:r>
              <a:rPr lang="en-US" altLang="ru-RU" sz="3200" b="1" dirty="0" smtClean="0">
                <a:solidFill>
                  <a:srgbClr val="0066FF"/>
                </a:solidFill>
              </a:rPr>
              <a:t>Active City </a:t>
            </a:r>
            <a:r>
              <a:rPr lang="en-US" altLang="ru-RU" sz="3200" b="1" dirty="0" smtClean="0">
                <a:solidFill>
                  <a:srgbClr val="0066FF"/>
                </a:solidFill>
              </a:rPr>
              <a:t>Development</a:t>
            </a:r>
            <a:endParaRPr lang="uk-UA" altLang="ru-RU" sz="3200" b="1" dirty="0">
              <a:solidFill>
                <a:srgbClr val="0066FF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100" y="2462213"/>
            <a:ext cx="6743700" cy="42830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400" y="1565275"/>
            <a:ext cx="2016125" cy="15890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1143000" cy="6858000"/>
          </a:xfrm>
          <a:prstGeom prst="rect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78854" name="Рисунок 1"/>
          <p:cNvPicPr>
            <a:picLocks noChangeAspect="1"/>
          </p:cNvPicPr>
          <p:nvPr/>
        </p:nvPicPr>
        <p:blipFill>
          <a:blip r:embed="rId4"/>
          <a:srcRect l="15265" t="11205" r="17131" b="8122"/>
          <a:stretch>
            <a:fillRect/>
          </a:stretch>
        </p:blipFill>
        <p:spPr bwMode="auto">
          <a:xfrm>
            <a:off x="152400" y="0"/>
            <a:ext cx="1574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/>
            </a:extLst>
          </a:blip>
          <a:srcRect t="6856" b="6856"/>
          <a:stretch/>
        </p:blipFill>
        <p:spPr bwMode="auto">
          <a:xfrm>
            <a:off x="152400" y="2467886"/>
            <a:ext cx="1574800" cy="108938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9" name="Picture 2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6049" y="5736480"/>
            <a:ext cx="1587501" cy="1121520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10" name="Picture 2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4646662"/>
            <a:ext cx="1574800" cy="108981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11" name="Picture 2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1384300"/>
            <a:ext cx="1574800" cy="1083586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12" name="Picture 3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3557274"/>
            <a:ext cx="1574801" cy="108938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43100" y="1565275"/>
            <a:ext cx="2794000" cy="19923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524000" y="274638"/>
            <a:ext cx="716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/>
          <a:lstStyle/>
          <a:p>
            <a:pPr algn="ctr"/>
            <a:r>
              <a:rPr lang="en-US" altLang="ru-RU" sz="3200" b="1" dirty="0" smtClean="0">
                <a:solidFill>
                  <a:srgbClr val="0066FF"/>
                </a:solidFill>
              </a:rPr>
              <a:t>The new </a:t>
            </a:r>
            <a:r>
              <a:rPr lang="en-US" altLang="ru-RU" sz="3200" b="1" dirty="0" err="1" smtClean="0">
                <a:solidFill>
                  <a:srgbClr val="0066FF"/>
                </a:solidFill>
              </a:rPr>
              <a:t>microdistrict</a:t>
            </a:r>
            <a:r>
              <a:rPr lang="en-US" altLang="ru-RU" sz="3200" b="1" dirty="0" smtClean="0">
                <a:solidFill>
                  <a:srgbClr val="0066FF"/>
                </a:solidFill>
              </a:rPr>
              <a:t> </a:t>
            </a:r>
            <a:r>
              <a:rPr lang="en-US" altLang="ru-RU" sz="3200" b="1" dirty="0" err="1" smtClean="0">
                <a:solidFill>
                  <a:srgbClr val="0066FF"/>
                </a:solidFill>
              </a:rPr>
              <a:t>Kutkivtsi</a:t>
            </a:r>
            <a:endParaRPr lang="uk-UA" altLang="ru-RU" sz="3200" b="1" dirty="0">
              <a:solidFill>
                <a:srgbClr val="0066FF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1752600"/>
            <a:ext cx="6858000" cy="48974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1143000" cy="6858000"/>
          </a:xfrm>
          <a:prstGeom prst="rect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79877" name="Рисунок 1"/>
          <p:cNvPicPr>
            <a:picLocks noChangeAspect="1"/>
          </p:cNvPicPr>
          <p:nvPr/>
        </p:nvPicPr>
        <p:blipFill>
          <a:blip r:embed="rId3"/>
          <a:srcRect l="15265" t="11205" r="17131" b="8122"/>
          <a:stretch>
            <a:fillRect/>
          </a:stretch>
        </p:blipFill>
        <p:spPr bwMode="auto">
          <a:xfrm>
            <a:off x="152400" y="0"/>
            <a:ext cx="1574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/>
            </a:extLst>
          </a:blip>
          <a:srcRect t="6856" b="6856"/>
          <a:stretch/>
        </p:blipFill>
        <p:spPr bwMode="auto">
          <a:xfrm>
            <a:off x="152400" y="2467886"/>
            <a:ext cx="1574800" cy="108938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7" name="Picture 2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6049" y="5736480"/>
            <a:ext cx="1587501" cy="1121520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8" name="Picture 2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4646662"/>
            <a:ext cx="1574800" cy="108981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9" name="Picture 2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1384300"/>
            <a:ext cx="1574800" cy="1083586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10" name="Picture 3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3557274"/>
            <a:ext cx="1574801" cy="108938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Содержимое 3" descr="image-0001_3d.jpg"/>
          <p:cNvPicPr>
            <a:picLocks noChangeAspect="1"/>
          </p:cNvPicPr>
          <p:nvPr/>
        </p:nvPicPr>
        <p:blipFill>
          <a:blip r:embed="rId2"/>
          <a:srcRect l="3545" t="12123" r="3746" b="11034"/>
          <a:stretch>
            <a:fillRect/>
          </a:stretch>
        </p:blipFill>
        <p:spPr bwMode="auto">
          <a:xfrm>
            <a:off x="1447800" y="2139950"/>
            <a:ext cx="7613650" cy="44640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838200" y="234950"/>
            <a:ext cx="8991600" cy="190500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ru-RU" sz="3200" b="1" dirty="0" smtClean="0">
                <a:solidFill>
                  <a:srgbClr val="0066FF"/>
                </a:solidFill>
              </a:rPr>
              <a:t>The new </a:t>
            </a:r>
            <a:r>
              <a:rPr lang="en-US" altLang="ru-RU" sz="3200" b="1" dirty="0" err="1" smtClean="0">
                <a:solidFill>
                  <a:srgbClr val="0066FF"/>
                </a:solidFill>
              </a:rPr>
              <a:t>microdistrict</a:t>
            </a:r>
            <a:r>
              <a:rPr lang="en-US" altLang="ru-RU" sz="3200" b="1" dirty="0" smtClean="0">
                <a:solidFill>
                  <a:srgbClr val="0066FF"/>
                </a:solidFill>
              </a:rPr>
              <a:t> </a:t>
            </a:r>
            <a:r>
              <a:rPr lang="en-US" altLang="ru-RU" sz="3200" b="1" dirty="0" err="1" smtClean="0">
                <a:solidFill>
                  <a:srgbClr val="0066FF"/>
                </a:solidFill>
              </a:rPr>
              <a:t>Proniatyn</a:t>
            </a:r>
            <a:endParaRPr lang="uk-UA" altLang="ru-RU" sz="3200" b="1" dirty="0">
              <a:solidFill>
                <a:srgbClr val="0066FF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1143000" cy="6858000"/>
          </a:xfrm>
          <a:prstGeom prst="rect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83973" name="Рисунок 1"/>
          <p:cNvPicPr>
            <a:picLocks noChangeAspect="1"/>
          </p:cNvPicPr>
          <p:nvPr/>
        </p:nvPicPr>
        <p:blipFill>
          <a:blip r:embed="rId3"/>
          <a:srcRect l="15265" t="11205" r="17131" b="8122"/>
          <a:stretch>
            <a:fillRect/>
          </a:stretch>
        </p:blipFill>
        <p:spPr bwMode="auto">
          <a:xfrm>
            <a:off x="152400" y="0"/>
            <a:ext cx="1574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/>
            </a:extLst>
          </a:blip>
          <a:srcRect t="6856" b="6856"/>
          <a:stretch/>
        </p:blipFill>
        <p:spPr bwMode="auto">
          <a:xfrm>
            <a:off x="152400" y="2467886"/>
            <a:ext cx="1574800" cy="108938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7" name="Picture 2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6049" y="5736480"/>
            <a:ext cx="1587501" cy="1121520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8" name="Picture 2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4646662"/>
            <a:ext cx="1574800" cy="108981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9" name="Picture 2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1384300"/>
            <a:ext cx="1574800" cy="1083586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10" name="Picture 3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3557274"/>
            <a:ext cx="1574801" cy="108938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524000" y="274638"/>
            <a:ext cx="716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/>
          <a:lstStyle/>
          <a:p>
            <a:pPr algn="ctr"/>
            <a:r>
              <a:rPr lang="en-US" altLang="ru-RU" sz="3200" b="1" dirty="0" err="1" smtClean="0">
                <a:solidFill>
                  <a:srgbClr val="0066FF"/>
                </a:solidFill>
              </a:rPr>
              <a:t>Euromaidan</a:t>
            </a:r>
            <a:r>
              <a:rPr lang="en-US" altLang="ru-RU" sz="3200" b="1" dirty="0" smtClean="0">
                <a:solidFill>
                  <a:srgbClr val="0066FF"/>
                </a:solidFill>
              </a:rPr>
              <a:t> Heroes Square</a:t>
            </a:r>
            <a:endParaRPr lang="uk-UA" altLang="ru-RU" sz="3200" b="1" dirty="0">
              <a:solidFill>
                <a:srgbClr val="0066FF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1143000" cy="6858000"/>
          </a:xfrm>
          <a:prstGeom prst="rect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82949" name="Рисунок 1"/>
          <p:cNvPicPr>
            <a:picLocks noChangeAspect="1"/>
          </p:cNvPicPr>
          <p:nvPr/>
        </p:nvPicPr>
        <p:blipFill>
          <a:blip r:embed="rId2"/>
          <a:srcRect l="15265" t="11205" r="17131" b="8122"/>
          <a:stretch>
            <a:fillRect/>
          </a:stretch>
        </p:blipFill>
        <p:spPr bwMode="auto">
          <a:xfrm>
            <a:off x="152400" y="0"/>
            <a:ext cx="1574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/>
            </a:extLst>
          </a:blip>
          <a:srcRect t="6856" b="6856"/>
          <a:stretch/>
        </p:blipFill>
        <p:spPr bwMode="auto">
          <a:xfrm>
            <a:off x="152400" y="2467886"/>
            <a:ext cx="1574800" cy="108938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7" name="Picture 2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6049" y="5736480"/>
            <a:ext cx="1587501" cy="1121520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8" name="Picture 2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4646662"/>
            <a:ext cx="1574800" cy="108981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9" name="Picture 2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1384300"/>
            <a:ext cx="1574800" cy="1083586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10" name="Picture 3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3557274"/>
            <a:ext cx="1574801" cy="108938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39938" name="Рисунок 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878013" y="1843088"/>
            <a:ext cx="5386387" cy="40401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39939" name="Рисунок 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867400" y="4038600"/>
            <a:ext cx="2971800" cy="22288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600200" y="609600"/>
            <a:ext cx="7239000" cy="1143000"/>
          </a:xfrm>
        </p:spPr>
        <p:txBody>
          <a:bodyPr/>
          <a:lstStyle/>
          <a:p>
            <a:pPr eaLnBrk="1" hangingPunct="1"/>
            <a:r>
              <a:rPr lang="ru-RU" altLang="ru-RU" sz="3200" b="1" smtClean="0">
                <a:solidFill>
                  <a:srgbClr val="0066FF"/>
                </a:solidFill>
                <a:latin typeface="Arial" charset="0"/>
                <a:cs typeface="Arial" charset="0"/>
              </a:rPr>
              <a:t>Ternopil </a:t>
            </a:r>
            <a:r>
              <a:rPr lang="uk-UA" altLang="ru-RU" sz="3200" b="1" smtClean="0">
                <a:solidFill>
                  <a:srgbClr val="0066FF"/>
                </a:solidFill>
                <a:latin typeface="Arial" charset="0"/>
                <a:cs typeface="Arial" charset="0"/>
              </a:rPr>
              <a:t> – </a:t>
            </a:r>
            <a:r>
              <a:rPr lang="en-US" altLang="ru-RU" sz="3200" b="1" smtClean="0">
                <a:solidFill>
                  <a:srgbClr val="0066FF"/>
                </a:solidFill>
                <a:latin typeface="Arial" charset="0"/>
                <a:cs typeface="Arial" charset="0"/>
              </a:rPr>
              <a:t>Students Capital</a:t>
            </a:r>
            <a:endParaRPr lang="uk-UA" altLang="ru-RU" sz="3200" b="1" smtClean="0">
              <a:solidFill>
                <a:srgbClr val="0066FF"/>
              </a:solidFill>
              <a:latin typeface="Arial" charset="0"/>
              <a:cs typeface="Arial" charset="0"/>
            </a:endParaRPr>
          </a:p>
        </p:txBody>
      </p:sp>
      <p:sp>
        <p:nvSpPr>
          <p:cNvPr id="53252" name="Rectangle 4"/>
          <p:cNvSpPr>
            <a:spLocks noGrp="1" noChangeArrowheads="1"/>
          </p:cNvSpPr>
          <p:nvPr>
            <p:ph idx="4294967295"/>
          </p:nvPr>
        </p:nvSpPr>
        <p:spPr>
          <a:xfrm>
            <a:off x="1762125" y="1938338"/>
            <a:ext cx="7086600" cy="3840162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37000"/>
              <a:buFontTx/>
              <a:buNone/>
              <a:defRPr/>
            </a:pPr>
            <a:r>
              <a:rPr lang="ru-RU" altLang="ru-RU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INSTITUTIONS OF HIGHER EDUCATION</a:t>
            </a: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37000"/>
              <a:buFont typeface="Arial" panose="020B0604020202020204" pitchFamily="34" charset="0"/>
              <a:buChar char="•"/>
              <a:defRPr/>
            </a:pPr>
            <a:endParaRPr lang="ru-RU" altLang="ru-RU" sz="2400" dirty="0" smtClean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37000"/>
              <a:buFontTx/>
              <a:buNone/>
              <a:defRPr/>
            </a:pPr>
            <a:r>
              <a:rPr lang="ru-RU" altLang="ru-RU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 </a:t>
            </a:r>
            <a:r>
              <a:rPr lang="en-US" altLang="ru-RU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altLang="ru-RU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THOUTHAND STUDENTS </a:t>
            </a:r>
            <a:r>
              <a:rPr lang="uk-UA" altLang="ru-RU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uk-UA" altLang="ru-RU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altLang="ru-RU" sz="2400" dirty="0" smtClean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37000"/>
              <a:buFontTx/>
              <a:buNone/>
              <a:defRPr/>
            </a:pPr>
            <a:r>
              <a:rPr lang="ru-RU" altLang="ru-RU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 </a:t>
            </a:r>
            <a:r>
              <a:rPr lang="uk-UA" altLang="ru-RU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altLang="ru-RU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THOUTHAND FOREIGN STUDENTS </a:t>
            </a: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37000"/>
              <a:buFont typeface="Arial" panose="020B0604020202020204" pitchFamily="34" charset="0"/>
              <a:buChar char="•"/>
              <a:defRPr/>
            </a:pPr>
            <a:endParaRPr lang="ru-RU" altLang="ru-RU" sz="2400" dirty="0" smtClean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37000"/>
              <a:buFontTx/>
              <a:buNone/>
              <a:defRPr/>
            </a:pPr>
            <a:r>
              <a:rPr lang="ru-RU" altLang="ru-RU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FAVOURABLE MULTICULTURAL</a:t>
            </a:r>
            <a:r>
              <a:rPr lang="en-US" altLang="ru-RU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 </a:t>
            </a:r>
            <a:r>
              <a:rPr lang="uk-UA" altLang="ru-RU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uk-UA" altLang="ru-RU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altLang="ru-RU" sz="2400" dirty="0" smtClean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37000"/>
              <a:buFontTx/>
              <a:buNone/>
              <a:defRPr/>
            </a:pPr>
            <a:r>
              <a:rPr lang="ru-RU" altLang="ru-RU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ACTIVE INTERNATIONAL COOPERATION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1143000" cy="6858000"/>
          </a:xfrm>
          <a:prstGeom prst="rect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84997" name="Рисунок 1"/>
          <p:cNvPicPr>
            <a:picLocks noChangeAspect="1"/>
          </p:cNvPicPr>
          <p:nvPr/>
        </p:nvPicPr>
        <p:blipFill>
          <a:blip r:embed="rId2"/>
          <a:srcRect l="15265" t="11205" r="17131" b="8122"/>
          <a:stretch>
            <a:fillRect/>
          </a:stretch>
        </p:blipFill>
        <p:spPr bwMode="auto">
          <a:xfrm>
            <a:off x="152400" y="0"/>
            <a:ext cx="1574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/>
            </a:extLst>
          </a:blip>
          <a:srcRect t="6856" b="6856"/>
          <a:stretch/>
        </p:blipFill>
        <p:spPr bwMode="auto">
          <a:xfrm>
            <a:off x="152400" y="2467886"/>
            <a:ext cx="1574800" cy="108938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8" name="Picture 2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6049" y="5736480"/>
            <a:ext cx="1587501" cy="1121520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9" name="Picture 2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4646662"/>
            <a:ext cx="1574800" cy="108981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10" name="Picture 2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1384300"/>
            <a:ext cx="1574800" cy="1083586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11" name="Picture 3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3557274"/>
            <a:ext cx="1574801" cy="108938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85003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905000" y="5410200"/>
            <a:ext cx="1949450" cy="130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04" name="Picture 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962400" y="5410200"/>
            <a:ext cx="1943100" cy="130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05" name="Picture 7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019800" y="5421313"/>
            <a:ext cx="1943100" cy="128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600200" y="609600"/>
            <a:ext cx="7239000" cy="1143000"/>
          </a:xfrm>
        </p:spPr>
        <p:txBody>
          <a:bodyPr/>
          <a:lstStyle/>
          <a:p>
            <a:pPr eaLnBrk="1" hangingPunct="1"/>
            <a:r>
              <a:rPr lang="ru-RU" altLang="ru-RU" sz="3200" b="1" dirty="0" smtClean="0">
                <a:solidFill>
                  <a:srgbClr val="0066FF"/>
                </a:solidFill>
                <a:latin typeface="Arial" charset="0"/>
                <a:cs typeface="Arial" charset="0"/>
              </a:rPr>
              <a:t>Ternopil </a:t>
            </a:r>
            <a:r>
              <a:rPr lang="uk-UA" altLang="ru-RU" sz="3200" b="1" dirty="0" smtClean="0">
                <a:solidFill>
                  <a:srgbClr val="0066FF"/>
                </a:solidFill>
                <a:latin typeface="Arial" charset="0"/>
                <a:cs typeface="Arial" charset="0"/>
              </a:rPr>
              <a:t> – </a:t>
            </a:r>
            <a:r>
              <a:rPr lang="en-US" altLang="ru-RU" sz="3200" b="1" dirty="0" smtClean="0">
                <a:solidFill>
                  <a:srgbClr val="0066FF"/>
                </a:solidFill>
                <a:latin typeface="Arial" charset="0"/>
                <a:cs typeface="Arial" charset="0"/>
              </a:rPr>
              <a:t>Students Capital</a:t>
            </a:r>
            <a:endParaRPr lang="uk-UA" altLang="ru-RU" sz="3200" b="1" dirty="0" smtClean="0">
              <a:solidFill>
                <a:srgbClr val="0066FF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1143000" cy="6858000"/>
          </a:xfrm>
          <a:prstGeom prst="rect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86021" name="Рисунок 1"/>
          <p:cNvPicPr>
            <a:picLocks noChangeAspect="1"/>
          </p:cNvPicPr>
          <p:nvPr/>
        </p:nvPicPr>
        <p:blipFill>
          <a:blip r:embed="rId2"/>
          <a:srcRect l="15265" t="11205" r="17131" b="8122"/>
          <a:stretch>
            <a:fillRect/>
          </a:stretch>
        </p:blipFill>
        <p:spPr bwMode="auto">
          <a:xfrm>
            <a:off x="152400" y="0"/>
            <a:ext cx="1574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/>
            </a:extLst>
          </a:blip>
          <a:srcRect t="6856" b="6856"/>
          <a:stretch/>
        </p:blipFill>
        <p:spPr bwMode="auto">
          <a:xfrm>
            <a:off x="152400" y="2467886"/>
            <a:ext cx="1574800" cy="108938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8" name="Picture 2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6049" y="5736480"/>
            <a:ext cx="1587501" cy="1121520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9" name="Picture 2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4646662"/>
            <a:ext cx="1574800" cy="108981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10" name="Picture 2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1384300"/>
            <a:ext cx="1574800" cy="1083586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11" name="Picture 3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3557274"/>
            <a:ext cx="1574801" cy="108938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86027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905000" y="5410200"/>
            <a:ext cx="1949450" cy="130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8" name="Picture 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962400" y="5410200"/>
            <a:ext cx="1943100" cy="130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9" name="Picture 7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019800" y="5421313"/>
            <a:ext cx="1943100" cy="128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30" name="Picture 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676400" y="1676400"/>
            <a:ext cx="664845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600200" y="609600"/>
            <a:ext cx="7239000" cy="762000"/>
          </a:xfrm>
        </p:spPr>
        <p:txBody>
          <a:bodyPr/>
          <a:lstStyle/>
          <a:p>
            <a:pPr eaLnBrk="1" hangingPunct="1"/>
            <a:r>
              <a:rPr lang="ru-RU" altLang="ru-RU" sz="3200" b="1" smtClean="0">
                <a:solidFill>
                  <a:srgbClr val="0066FF"/>
                </a:solidFill>
                <a:latin typeface="Arial" charset="0"/>
                <a:cs typeface="Arial" charset="0"/>
              </a:rPr>
              <a:t>Ternopil </a:t>
            </a:r>
            <a:r>
              <a:rPr lang="uk-UA" altLang="ru-RU" sz="3200" b="1" smtClean="0">
                <a:solidFill>
                  <a:srgbClr val="0066FF"/>
                </a:solidFill>
                <a:latin typeface="Arial" charset="0"/>
                <a:cs typeface="Arial" charset="0"/>
              </a:rPr>
              <a:t> –</a:t>
            </a:r>
            <a:r>
              <a:rPr lang="ru-RU" altLang="ru-RU" sz="3200" b="1" smtClean="0">
                <a:solidFill>
                  <a:srgbClr val="0066FF"/>
                </a:solidFill>
                <a:latin typeface="Arial" charset="0"/>
                <a:cs typeface="Arial" charset="0"/>
              </a:rPr>
              <a:t> </a:t>
            </a:r>
            <a:r>
              <a:rPr lang="en-US" altLang="ru-RU" sz="3200" b="1" smtClean="0">
                <a:solidFill>
                  <a:srgbClr val="0066FF"/>
                </a:solidFill>
                <a:latin typeface="Arial" charset="0"/>
                <a:cs typeface="Arial" charset="0"/>
              </a:rPr>
              <a:t>IT Centre</a:t>
            </a:r>
            <a:endParaRPr lang="uk-UA" altLang="ru-RU" sz="3200" b="1" smtClean="0">
              <a:solidFill>
                <a:srgbClr val="0066FF"/>
              </a:solidFill>
              <a:latin typeface="Arial" charset="0"/>
              <a:cs typeface="Arial" charset="0"/>
            </a:endParaRPr>
          </a:p>
        </p:txBody>
      </p:sp>
      <p:sp>
        <p:nvSpPr>
          <p:cNvPr id="53252" name="Rectangle 4"/>
          <p:cNvSpPr>
            <a:spLocks noGrp="1" noChangeArrowheads="1"/>
          </p:cNvSpPr>
          <p:nvPr>
            <p:ph idx="4294967295"/>
          </p:nvPr>
        </p:nvSpPr>
        <p:spPr>
          <a:xfrm>
            <a:off x="1762125" y="1524000"/>
            <a:ext cx="7086600" cy="3429000"/>
          </a:xfrm>
        </p:spPr>
        <p:txBody>
          <a:bodyPr>
            <a:normAutofit/>
          </a:bodyPr>
          <a:lstStyle/>
          <a:p>
            <a:r>
              <a:rPr lang="en-GB" altLang="ru-RU" sz="2400" dirty="0" smtClean="0">
                <a:latin typeface="Arial" pitchFamily="34" charset="0"/>
                <a:cs typeface="Arial" pitchFamily="34" charset="0"/>
              </a:rPr>
              <a:t>Ternopil universities actively cooperate with the leading IT companies within the programs of IEEE, IBM Academic Initiative, Cisco Networking Academy, Oracle Academy and others.</a:t>
            </a:r>
          </a:p>
          <a:p>
            <a:endParaRPr lang="en-GB" altLang="ru-RU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en-GB" altLang="ru-RU" sz="2400" dirty="0" smtClean="0">
                <a:latin typeface="Arial" pitchFamily="34" charset="0"/>
                <a:cs typeface="Arial" pitchFamily="34" charset="0"/>
              </a:rPr>
              <a:t>IT companies of Ternopil organize courses for citizens, for example the IT Academy ELEKS.</a:t>
            </a:r>
            <a:endParaRPr lang="ru-RU" altLang="ru-RU" sz="2400" dirty="0" smtClean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1143000" cy="6858000"/>
          </a:xfrm>
          <a:prstGeom prst="rect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90117" name="Рисунок 1"/>
          <p:cNvPicPr>
            <a:picLocks noChangeAspect="1"/>
          </p:cNvPicPr>
          <p:nvPr/>
        </p:nvPicPr>
        <p:blipFill>
          <a:blip r:embed="rId2"/>
          <a:srcRect l="15265" t="11205" r="17131" b="8122"/>
          <a:stretch>
            <a:fillRect/>
          </a:stretch>
        </p:blipFill>
        <p:spPr bwMode="auto">
          <a:xfrm>
            <a:off x="152400" y="0"/>
            <a:ext cx="1574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/>
            </a:extLst>
          </a:blip>
          <a:srcRect t="6856" b="6856"/>
          <a:stretch/>
        </p:blipFill>
        <p:spPr bwMode="auto">
          <a:xfrm>
            <a:off x="152400" y="2467886"/>
            <a:ext cx="1574800" cy="108938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8" name="Picture 2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6049" y="5736480"/>
            <a:ext cx="1587501" cy="1121520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9" name="Picture 2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4646662"/>
            <a:ext cx="1574800" cy="108981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10" name="Picture 2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1384300"/>
            <a:ext cx="1574800" cy="1083586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11" name="Picture 3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3557274"/>
            <a:ext cx="1574801" cy="108938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600200" y="609600"/>
            <a:ext cx="7239000" cy="762000"/>
          </a:xfrm>
        </p:spPr>
        <p:txBody>
          <a:bodyPr/>
          <a:lstStyle/>
          <a:p>
            <a:pPr eaLnBrk="1" hangingPunct="1"/>
            <a:r>
              <a:rPr lang="en-US" altLang="ru-RU" sz="3200" b="1" smtClean="0">
                <a:solidFill>
                  <a:srgbClr val="0066FF"/>
                </a:solidFill>
                <a:latin typeface="Arial" charset="0"/>
                <a:cs typeface="Arial" charset="0"/>
              </a:rPr>
              <a:t>IT Projects i</a:t>
            </a:r>
            <a:r>
              <a:rPr lang="ru-RU" altLang="ru-RU" sz="3200" b="1" smtClean="0">
                <a:solidFill>
                  <a:srgbClr val="0066FF"/>
                </a:solidFill>
                <a:latin typeface="Arial" charset="0"/>
                <a:cs typeface="Arial" charset="0"/>
              </a:rPr>
              <a:t>n</a:t>
            </a:r>
            <a:r>
              <a:rPr lang="en-US" altLang="ru-RU" sz="3200" b="1" smtClean="0">
                <a:solidFill>
                  <a:srgbClr val="0066FF"/>
                </a:solidFill>
                <a:latin typeface="Arial" charset="0"/>
                <a:cs typeface="Arial" charset="0"/>
              </a:rPr>
              <a:t> Ternopil</a:t>
            </a:r>
            <a:endParaRPr lang="uk-UA" altLang="ru-RU" sz="3200" b="1" smtClean="0">
              <a:solidFill>
                <a:srgbClr val="0066FF"/>
              </a:solidFill>
              <a:latin typeface="Arial" charset="0"/>
              <a:cs typeface="Arial" charset="0"/>
            </a:endParaRPr>
          </a:p>
        </p:txBody>
      </p:sp>
      <p:sp>
        <p:nvSpPr>
          <p:cNvPr id="53252" name="Rectangle 4"/>
          <p:cNvSpPr>
            <a:spLocks noGrp="1" noChangeArrowheads="1"/>
          </p:cNvSpPr>
          <p:nvPr>
            <p:ph idx="4294967295"/>
          </p:nvPr>
        </p:nvSpPr>
        <p:spPr>
          <a:xfrm>
            <a:off x="1762125" y="1524000"/>
            <a:ext cx="7086600" cy="4648200"/>
          </a:xfrm>
        </p:spPr>
        <p:txBody>
          <a:bodyPr>
            <a:normAutofit/>
          </a:bodyPr>
          <a:lstStyle/>
          <a:p>
            <a:r>
              <a:rPr lang="en-GB" altLang="ru-RU" dirty="0" smtClean="0"/>
              <a:t>GPS-monitoring of public transport</a:t>
            </a:r>
            <a:r>
              <a:rPr lang="en-US" altLang="ru-RU" dirty="0" smtClean="0"/>
              <a:t> </a:t>
            </a:r>
          </a:p>
          <a:p>
            <a:r>
              <a:rPr lang="en-US" altLang="ru-RU" dirty="0" smtClean="0"/>
              <a:t>School </a:t>
            </a:r>
            <a:r>
              <a:rPr lang="en-GB" altLang="ru-RU" dirty="0" smtClean="0"/>
              <a:t>electronic security system</a:t>
            </a:r>
            <a:endParaRPr lang="en-US" altLang="ru-RU" dirty="0" smtClean="0"/>
          </a:p>
          <a:p>
            <a:r>
              <a:rPr lang="en-US" altLang="ru-RU" dirty="0" smtClean="0"/>
              <a:t>Open city</a:t>
            </a:r>
          </a:p>
          <a:p>
            <a:r>
              <a:rPr lang="ru-RU" altLang="ru-RU" dirty="0" smtClean="0"/>
              <a:t>C</a:t>
            </a:r>
            <a:r>
              <a:rPr lang="en-US" altLang="ru-RU" dirty="0" err="1" smtClean="0"/>
              <a:t>ity</a:t>
            </a:r>
            <a:r>
              <a:rPr lang="en-US" altLang="ru-RU" dirty="0" smtClean="0"/>
              <a:t> video monitoring</a:t>
            </a:r>
            <a:endParaRPr lang="en-GB" altLang="ru-RU" dirty="0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1143000" cy="6858000"/>
          </a:xfrm>
          <a:prstGeom prst="rect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91141" name="Рисунок 1"/>
          <p:cNvPicPr>
            <a:picLocks noChangeAspect="1"/>
          </p:cNvPicPr>
          <p:nvPr/>
        </p:nvPicPr>
        <p:blipFill>
          <a:blip r:embed="rId2"/>
          <a:srcRect l="15265" t="11205" r="17131" b="8122"/>
          <a:stretch>
            <a:fillRect/>
          </a:stretch>
        </p:blipFill>
        <p:spPr bwMode="auto">
          <a:xfrm>
            <a:off x="152400" y="0"/>
            <a:ext cx="1574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/>
            </a:extLst>
          </a:blip>
          <a:srcRect t="6856" b="6856"/>
          <a:stretch/>
        </p:blipFill>
        <p:spPr bwMode="auto">
          <a:xfrm>
            <a:off x="152400" y="2467886"/>
            <a:ext cx="1574800" cy="108938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8" name="Picture 2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6049" y="5736480"/>
            <a:ext cx="1587501" cy="1121520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9" name="Picture 2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4646662"/>
            <a:ext cx="1574800" cy="108981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10" name="Picture 2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1384300"/>
            <a:ext cx="1574800" cy="1083586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11" name="Picture 3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3557274"/>
            <a:ext cx="1574801" cy="108938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600200" y="609600"/>
            <a:ext cx="7239000" cy="762000"/>
          </a:xfrm>
        </p:spPr>
        <p:txBody>
          <a:bodyPr/>
          <a:lstStyle/>
          <a:p>
            <a:pPr eaLnBrk="1" hangingPunct="1"/>
            <a:r>
              <a:rPr lang="ru-RU" altLang="ru-RU" sz="3200" b="1" smtClean="0">
                <a:solidFill>
                  <a:srgbClr val="0066FF"/>
                </a:solidFill>
                <a:latin typeface="Arial" charset="0"/>
                <a:cs typeface="Arial" charset="0"/>
              </a:rPr>
              <a:t>Ternopil </a:t>
            </a:r>
            <a:r>
              <a:rPr lang="uk-UA" altLang="ru-RU" sz="3200" b="1" smtClean="0">
                <a:solidFill>
                  <a:srgbClr val="0066FF"/>
                </a:solidFill>
                <a:latin typeface="Arial" charset="0"/>
                <a:cs typeface="Arial" charset="0"/>
              </a:rPr>
              <a:t> –</a:t>
            </a:r>
            <a:r>
              <a:rPr lang="ru-RU" altLang="ru-RU" sz="3200" b="1" smtClean="0">
                <a:solidFill>
                  <a:srgbClr val="0066FF"/>
                </a:solidFill>
                <a:latin typeface="Arial" charset="0"/>
                <a:cs typeface="Arial" charset="0"/>
              </a:rPr>
              <a:t> </a:t>
            </a:r>
            <a:r>
              <a:rPr lang="en-US" altLang="ru-RU" sz="3200" b="1" smtClean="0">
                <a:solidFill>
                  <a:srgbClr val="0066FF"/>
                </a:solidFill>
                <a:latin typeface="Arial" charset="0"/>
                <a:cs typeface="Arial" charset="0"/>
              </a:rPr>
              <a:t>IT Centre</a:t>
            </a:r>
            <a:endParaRPr lang="uk-UA" altLang="ru-RU" sz="3200" b="1" smtClean="0">
              <a:solidFill>
                <a:srgbClr val="0066FF"/>
              </a:solidFill>
              <a:latin typeface="Arial" charset="0"/>
              <a:cs typeface="Arial" charset="0"/>
            </a:endParaRPr>
          </a:p>
        </p:txBody>
      </p:sp>
      <p:sp>
        <p:nvSpPr>
          <p:cNvPr id="53252" name="Rectangle 4"/>
          <p:cNvSpPr>
            <a:spLocks noGrp="1" noChangeArrowheads="1"/>
          </p:cNvSpPr>
          <p:nvPr>
            <p:ph idx="4294967295"/>
          </p:nvPr>
        </p:nvSpPr>
        <p:spPr>
          <a:xfrm>
            <a:off x="1762125" y="1524000"/>
            <a:ext cx="7086600" cy="4648200"/>
          </a:xfrm>
        </p:spPr>
        <p:txBody>
          <a:bodyPr>
            <a:normAutofit/>
          </a:bodyPr>
          <a:lstStyle/>
          <a:p>
            <a:r>
              <a:rPr lang="en-GB" altLang="ru-RU" dirty="0" smtClean="0"/>
              <a:t>In the short term outcome we see the formation of effective labour market in Ternopil, particularly in the IT industry.</a:t>
            </a:r>
          </a:p>
          <a:p>
            <a:r>
              <a:rPr lang="en-GB" altLang="ru-RU" dirty="0" smtClean="0"/>
              <a:t>In the long term outcomes the large IT companies will enter the city that can offer more jobs with competitive salaries and improve research departments of universities, open R&amp;D laboratories.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1143000" cy="6858000"/>
          </a:xfrm>
          <a:prstGeom prst="rect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93189" name="Рисунок 1"/>
          <p:cNvPicPr>
            <a:picLocks noChangeAspect="1"/>
          </p:cNvPicPr>
          <p:nvPr/>
        </p:nvPicPr>
        <p:blipFill>
          <a:blip r:embed="rId2"/>
          <a:srcRect l="15265" t="11205" r="17131" b="8122"/>
          <a:stretch>
            <a:fillRect/>
          </a:stretch>
        </p:blipFill>
        <p:spPr bwMode="auto">
          <a:xfrm>
            <a:off x="152400" y="0"/>
            <a:ext cx="1574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/>
            </a:extLst>
          </a:blip>
          <a:srcRect t="6856" b="6856"/>
          <a:stretch/>
        </p:blipFill>
        <p:spPr bwMode="auto">
          <a:xfrm>
            <a:off x="152400" y="2467886"/>
            <a:ext cx="1574800" cy="108938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8" name="Picture 2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6049" y="5736480"/>
            <a:ext cx="1587501" cy="1121520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9" name="Picture 2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4646662"/>
            <a:ext cx="1574800" cy="108981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10" name="Picture 2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1384300"/>
            <a:ext cx="1574800" cy="1083586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11" name="Picture 3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3557274"/>
            <a:ext cx="1574801" cy="108938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274638"/>
            <a:ext cx="7162800" cy="1143000"/>
          </a:xfrm>
        </p:spPr>
        <p:txBody>
          <a:bodyPr/>
          <a:lstStyle/>
          <a:p>
            <a:pPr eaLnBrk="1" hangingPunct="1"/>
            <a:r>
              <a:rPr lang="ru-RU" altLang="ru-RU" b="1" smtClean="0">
                <a:solidFill>
                  <a:srgbClr val="0066FF"/>
                </a:solidFill>
                <a:latin typeface="Arial" charset="0"/>
                <a:cs typeface="Arial" charset="0"/>
              </a:rPr>
              <a:t>Ternopil</a:t>
            </a:r>
            <a:r>
              <a:rPr lang="en-US" altLang="ru-RU" b="1" smtClean="0">
                <a:solidFill>
                  <a:srgbClr val="0066FF"/>
                </a:solidFill>
                <a:latin typeface="Arial" charset="0"/>
                <a:cs typeface="Arial" charset="0"/>
              </a:rPr>
              <a:t> Lake</a:t>
            </a:r>
            <a:endParaRPr lang="uk-UA" altLang="ru-RU" b="1" smtClean="0">
              <a:solidFill>
                <a:srgbClr val="0066FF"/>
              </a:solidFill>
              <a:latin typeface="Arial" charset="0"/>
              <a:cs typeface="Arial" charset="0"/>
            </a:endParaRPr>
          </a:p>
        </p:txBody>
      </p:sp>
      <p:sp>
        <p:nvSpPr>
          <p:cNvPr id="17412" name="Содержимое 4"/>
          <p:cNvSpPr>
            <a:spLocks noGrp="1"/>
          </p:cNvSpPr>
          <p:nvPr>
            <p:ph idx="4294967295"/>
          </p:nvPr>
        </p:nvSpPr>
        <p:spPr>
          <a:xfrm>
            <a:off x="2057400" y="1371600"/>
            <a:ext cx="7086600" cy="2819400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GB" altLang="ru-RU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Location  		in the centre of the city</a:t>
            </a: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GB" altLang="ru-RU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 			300 </a:t>
            </a:r>
            <a:r>
              <a:rPr lang="en-GB" altLang="ru-RU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hа</a:t>
            </a:r>
            <a:endParaRPr lang="en-GB" altLang="ru-RU" sz="2400" dirty="0" smtClean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GB" altLang="ru-RU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Formed on		</a:t>
            </a:r>
            <a:r>
              <a:rPr lang="en-GB" altLang="ru-RU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Seret</a:t>
            </a:r>
            <a:r>
              <a:rPr lang="en-GB" altLang="ru-RU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river</a:t>
            </a: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GB" altLang="ru-RU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 		Yachts, motor boats, scooters</a:t>
            </a:r>
          </a:p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GB" altLang="ru-RU" sz="24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Certificated by European Federation </a:t>
            </a:r>
            <a:br>
              <a:rPr lang="en-GB" altLang="ru-RU" sz="24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ru-RU" sz="24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Powerboat Sports to hold </a:t>
            </a:r>
            <a:br>
              <a:rPr lang="en-GB" altLang="ru-RU" sz="24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ru-RU" sz="24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competitions</a:t>
            </a: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endParaRPr lang="en-GB" altLang="ru-RU" sz="2400" b="1" dirty="0" smtClean="0"/>
          </a:p>
        </p:txBody>
      </p:sp>
      <p:pic>
        <p:nvPicPr>
          <p:cNvPr id="21509" name="Picture 2" descr="C:\Documents and Settings\d02-Kyba\Рабочий стол\Тернопіль\1815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4343400"/>
            <a:ext cx="7181850" cy="20129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1143000" cy="6858000"/>
          </a:xfrm>
          <a:prstGeom prst="rect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1510" name="Рисунок 1"/>
          <p:cNvPicPr>
            <a:picLocks noChangeAspect="1"/>
          </p:cNvPicPr>
          <p:nvPr/>
        </p:nvPicPr>
        <p:blipFill>
          <a:blip r:embed="rId3"/>
          <a:srcRect l="15265" t="11205" r="17131" b="8122"/>
          <a:stretch>
            <a:fillRect/>
          </a:stretch>
        </p:blipFill>
        <p:spPr bwMode="auto">
          <a:xfrm>
            <a:off x="152400" y="0"/>
            <a:ext cx="1574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/>
            </a:extLst>
          </a:blip>
          <a:srcRect t="6856" b="6856"/>
          <a:stretch/>
        </p:blipFill>
        <p:spPr bwMode="auto">
          <a:xfrm>
            <a:off x="152400" y="2467886"/>
            <a:ext cx="1574800" cy="108938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9" name="Picture 2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6049" y="5736480"/>
            <a:ext cx="1587501" cy="1121520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10" name="Picture 2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4646662"/>
            <a:ext cx="1574800" cy="108981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11" name="Picture 2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1384300"/>
            <a:ext cx="1574800" cy="1083586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12" name="Picture 3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3557274"/>
            <a:ext cx="1574801" cy="108938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33600" y="249238"/>
            <a:ext cx="7162800" cy="1676400"/>
          </a:xfrm>
        </p:spPr>
        <p:txBody>
          <a:bodyPr/>
          <a:lstStyle/>
          <a:p>
            <a:pPr algn="l" eaLnBrk="1" hangingPunct="1"/>
            <a:r>
              <a:rPr lang="en-US" altLang="ru-RU" sz="2800" smtClean="0">
                <a:solidFill>
                  <a:srgbClr val="008000"/>
                </a:solidFill>
                <a:latin typeface="Arial" charset="0"/>
                <a:cs typeface="Arial" charset="0"/>
              </a:rPr>
              <a:t>In 2011-201</a:t>
            </a:r>
            <a:r>
              <a:rPr lang="uk-UA" altLang="ru-RU" sz="2800" smtClean="0">
                <a:solidFill>
                  <a:srgbClr val="008000"/>
                </a:solidFill>
                <a:latin typeface="Arial" charset="0"/>
                <a:cs typeface="Arial" charset="0"/>
              </a:rPr>
              <a:t>5</a:t>
            </a:r>
            <a:r>
              <a:rPr lang="en-US" altLang="ru-RU" sz="2800" smtClean="0">
                <a:solidFill>
                  <a:srgbClr val="008000"/>
                </a:solidFill>
                <a:latin typeface="Arial" charset="0"/>
                <a:cs typeface="Arial" charset="0"/>
              </a:rPr>
              <a:t> the Powerboat World and European Championships were held on Ternopil Lake</a:t>
            </a:r>
            <a:endParaRPr lang="uk-UA" altLang="ru-RU" sz="2800" smtClean="0">
              <a:solidFill>
                <a:srgbClr val="008000"/>
              </a:solidFill>
              <a:latin typeface="Arial" charset="0"/>
              <a:cs typeface="Arial" charset="0"/>
            </a:endParaRPr>
          </a:p>
        </p:txBody>
      </p:sp>
      <p:pic>
        <p:nvPicPr>
          <p:cNvPr id="22534" name="Picture 4" descr="C:\Documents and Settings\d02-Shmal\Рабочий стол\ДЕНЬ міста 2012\Фото на диск. день міста\Водно-моторний 2011\50 вибрані з вибраних\5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1200" y="2286000"/>
            <a:ext cx="5867400" cy="3657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1143000" cy="6858000"/>
          </a:xfrm>
          <a:prstGeom prst="rect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2533" name="Рисунок 1"/>
          <p:cNvPicPr>
            <a:picLocks noChangeAspect="1"/>
          </p:cNvPicPr>
          <p:nvPr/>
        </p:nvPicPr>
        <p:blipFill>
          <a:blip r:embed="rId3"/>
          <a:srcRect l="15265" t="11205" r="17131" b="8122"/>
          <a:stretch>
            <a:fillRect/>
          </a:stretch>
        </p:blipFill>
        <p:spPr bwMode="auto">
          <a:xfrm>
            <a:off x="152400" y="0"/>
            <a:ext cx="1574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/>
            </a:extLst>
          </a:blip>
          <a:srcRect t="6856" b="6856"/>
          <a:stretch/>
        </p:blipFill>
        <p:spPr bwMode="auto">
          <a:xfrm>
            <a:off x="152400" y="2467886"/>
            <a:ext cx="1574800" cy="108938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10" name="Picture 2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6049" y="5736480"/>
            <a:ext cx="1587501" cy="1121520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11" name="Picture 2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4646662"/>
            <a:ext cx="1574800" cy="108981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12" name="Picture 2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1384300"/>
            <a:ext cx="1574800" cy="1083586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13" name="Picture 3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3557274"/>
            <a:ext cx="1574801" cy="108938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2" name="Picture 5" descr="C:\Documents and Settings\d02-Shmal\Рабочий стол\ДЕНЬ міста 2012\Фото на диск. день міста\Водно-моторний 2011\50 вибрані з вибраних\413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172200" y="1752600"/>
            <a:ext cx="2895600" cy="1930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22532" name="Picture 2" descr="C:\Documents and Settings\d02-Shmal\Рабочий стол\ДЕНЬ міста 2012\Фото на диск. день міста\Водно-моторний 2011\50 вибрані з вибраних\193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791200" y="4646613"/>
            <a:ext cx="3200400" cy="2133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8056" t="13704" r="9584" b="17778"/>
          <a:stretch/>
        </p:blipFill>
        <p:spPr>
          <a:xfrm>
            <a:off x="2057400" y="2286000"/>
            <a:ext cx="6648450" cy="41481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3555" name="Rectangle 2"/>
          <p:cNvSpPr txBox="1">
            <a:spLocks noChangeArrowheads="1"/>
          </p:cNvSpPr>
          <p:nvPr/>
        </p:nvSpPr>
        <p:spPr bwMode="auto">
          <a:xfrm>
            <a:off x="1371600" y="457200"/>
            <a:ext cx="716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altLang="ru-RU" sz="3200" b="1" dirty="0">
                <a:solidFill>
                  <a:srgbClr val="0066FF"/>
                </a:solidFill>
              </a:rPr>
              <a:t>R</a:t>
            </a:r>
            <a:r>
              <a:rPr lang="en-GB" altLang="ru-RU" sz="3200" b="1" dirty="0" smtClean="0">
                <a:solidFill>
                  <a:srgbClr val="0066FF"/>
                </a:solidFill>
              </a:rPr>
              <a:t>owing Channel Reconstruction</a:t>
            </a:r>
            <a:endParaRPr lang="uk-UA" altLang="ru-RU" sz="4400" b="1" dirty="0">
              <a:solidFill>
                <a:srgbClr val="0066FF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1143000" cy="6858000"/>
          </a:xfrm>
          <a:prstGeom prst="rect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3557" name="Рисунок 1"/>
          <p:cNvPicPr>
            <a:picLocks noChangeAspect="1"/>
          </p:cNvPicPr>
          <p:nvPr/>
        </p:nvPicPr>
        <p:blipFill>
          <a:blip r:embed="rId3"/>
          <a:srcRect l="15265" t="11205" r="17131" b="8122"/>
          <a:stretch>
            <a:fillRect/>
          </a:stretch>
        </p:blipFill>
        <p:spPr bwMode="auto">
          <a:xfrm>
            <a:off x="152400" y="0"/>
            <a:ext cx="1574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/>
            </a:extLst>
          </a:blip>
          <a:srcRect t="6856" b="6856"/>
          <a:stretch/>
        </p:blipFill>
        <p:spPr bwMode="auto">
          <a:xfrm>
            <a:off x="152400" y="2467886"/>
            <a:ext cx="1574800" cy="108938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7" name="Picture 2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6049" y="5736480"/>
            <a:ext cx="1587501" cy="1121520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8" name="Picture 2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4646662"/>
            <a:ext cx="1574800" cy="108981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9" name="Picture 2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1384300"/>
            <a:ext cx="1574800" cy="1083586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10" name="Picture 3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3557274"/>
            <a:ext cx="1574801" cy="108938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524000" y="274638"/>
            <a:ext cx="716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/>
          <a:lstStyle/>
          <a:p>
            <a:pPr algn="ctr"/>
            <a:r>
              <a:rPr lang="en-GB" altLang="ru-RU" sz="3200" b="1" dirty="0" smtClean="0">
                <a:solidFill>
                  <a:srgbClr val="0066FF"/>
                </a:solidFill>
              </a:rPr>
              <a:t>Rowing Channel Reconstruction</a:t>
            </a:r>
            <a:endParaRPr lang="uk-UA" altLang="ru-RU" sz="4400" b="1" dirty="0">
              <a:solidFill>
                <a:srgbClr val="0066FF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4028" t="24629" r="2639" b="19074"/>
          <a:stretch/>
        </p:blipFill>
        <p:spPr>
          <a:xfrm>
            <a:off x="1778000" y="1417638"/>
            <a:ext cx="7140575" cy="32289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62125" y="4791075"/>
            <a:ext cx="2298700" cy="15303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75779" name="Picture 3"/>
          <p:cNvPicPr>
            <a:picLocks noChangeAspect="1" noChangeArrowheads="1"/>
          </p:cNvPicPr>
          <p:nvPr/>
        </p:nvPicPr>
        <p:blipFill>
          <a:blip r:embed="rId4"/>
          <a:srcRect t="16953" b="7448"/>
          <a:stretch>
            <a:fillRect/>
          </a:stretch>
        </p:blipFill>
        <p:spPr bwMode="auto">
          <a:xfrm>
            <a:off x="6561138" y="4778375"/>
            <a:ext cx="2338387" cy="14827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7578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86200" y="5029200"/>
            <a:ext cx="2924175" cy="16065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1143000" cy="6858000"/>
          </a:xfrm>
          <a:prstGeom prst="rect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4584" name="Рисунок 1"/>
          <p:cNvPicPr>
            <a:picLocks noChangeAspect="1"/>
          </p:cNvPicPr>
          <p:nvPr/>
        </p:nvPicPr>
        <p:blipFill>
          <a:blip r:embed="rId6"/>
          <a:srcRect l="15265" t="11205" r="17131" b="8122"/>
          <a:stretch>
            <a:fillRect/>
          </a:stretch>
        </p:blipFill>
        <p:spPr bwMode="auto">
          <a:xfrm>
            <a:off x="152400" y="0"/>
            <a:ext cx="1574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/>
            </a:extLst>
          </a:blip>
          <a:srcRect t="6856" b="6856"/>
          <a:stretch/>
        </p:blipFill>
        <p:spPr bwMode="auto">
          <a:xfrm>
            <a:off x="152400" y="2467886"/>
            <a:ext cx="1574800" cy="108938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10" name="Picture 2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6049" y="5736480"/>
            <a:ext cx="1587501" cy="1121520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11" name="Picture 2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4646662"/>
            <a:ext cx="1574800" cy="108981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12" name="Picture 2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1384300"/>
            <a:ext cx="1574800" cy="1083586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13" name="Picture 3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3557274"/>
            <a:ext cx="1574801" cy="108938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524000" y="685800"/>
            <a:ext cx="71628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/>
          <a:lstStyle/>
          <a:p>
            <a:pPr algn="ctr"/>
            <a:r>
              <a:rPr lang="en-GB" altLang="ru-RU" sz="3200" b="1" dirty="0" smtClean="0">
                <a:solidFill>
                  <a:srgbClr val="0066FF"/>
                </a:solidFill>
              </a:rPr>
              <a:t>Rowing Channel Reconstruction</a:t>
            </a:r>
            <a:endParaRPr lang="uk-UA" altLang="ru-RU" sz="4400" b="1" dirty="0" smtClean="0">
              <a:solidFill>
                <a:srgbClr val="0066FF"/>
              </a:solidFill>
            </a:endParaRPr>
          </a:p>
          <a:p>
            <a:pPr algn="ctr"/>
            <a:endParaRPr lang="uk-UA" altLang="ru-RU" sz="3200" b="1" dirty="0">
              <a:solidFill>
                <a:srgbClr val="0066FF"/>
              </a:solidFill>
            </a:endParaRPr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7400" y="1981200"/>
            <a:ext cx="6367463" cy="39449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1143000" cy="6858000"/>
          </a:xfrm>
          <a:prstGeom prst="rect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5605" name="Рисунок 1"/>
          <p:cNvPicPr>
            <a:picLocks noChangeAspect="1"/>
          </p:cNvPicPr>
          <p:nvPr/>
        </p:nvPicPr>
        <p:blipFill>
          <a:blip r:embed="rId3"/>
          <a:srcRect l="15265" t="11205" r="17131" b="8122"/>
          <a:stretch>
            <a:fillRect/>
          </a:stretch>
        </p:blipFill>
        <p:spPr bwMode="auto">
          <a:xfrm>
            <a:off x="152400" y="0"/>
            <a:ext cx="1574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/>
            </a:extLst>
          </a:blip>
          <a:srcRect t="6856" b="6856"/>
          <a:stretch/>
        </p:blipFill>
        <p:spPr bwMode="auto">
          <a:xfrm>
            <a:off x="152400" y="2467886"/>
            <a:ext cx="1574800" cy="108938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7" name="Picture 2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6049" y="5736480"/>
            <a:ext cx="1587501" cy="1121520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8" name="Picture 2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4646662"/>
            <a:ext cx="1574800" cy="108981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9" name="Picture 2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1384300"/>
            <a:ext cx="1574800" cy="1083586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10" name="Picture 3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3557274"/>
            <a:ext cx="1574801" cy="108938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752600" y="304800"/>
            <a:ext cx="7391400" cy="17526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ru-RU" b="1" kern="0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YACHT CLUB and SPORTS FACILITIES</a:t>
            </a:r>
            <a:endParaRPr lang="uk-UA" altLang="ru-RU" b="1" kern="0" dirty="0" smtClean="0">
              <a:solidFill>
                <a:srgbClr val="00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2"/>
          <p:cNvPicPr>
            <a:picLocks noChangeAspect="1"/>
          </p:cNvPicPr>
          <p:nvPr/>
        </p:nvPicPr>
        <p:blipFill>
          <a:blip r:embed="rId2"/>
          <a:srcRect l="7173" r="8368" b="25581"/>
          <a:stretch>
            <a:fillRect/>
          </a:stretch>
        </p:blipFill>
        <p:spPr bwMode="auto">
          <a:xfrm>
            <a:off x="1892300" y="3429000"/>
            <a:ext cx="7112000" cy="3124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1143000" cy="6858000"/>
          </a:xfrm>
          <a:prstGeom prst="rect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6629" name="Рисунок 1"/>
          <p:cNvPicPr>
            <a:picLocks noChangeAspect="1"/>
          </p:cNvPicPr>
          <p:nvPr/>
        </p:nvPicPr>
        <p:blipFill>
          <a:blip r:embed="rId3"/>
          <a:srcRect l="15265" t="11205" r="17131" b="8122"/>
          <a:stretch>
            <a:fillRect/>
          </a:stretch>
        </p:blipFill>
        <p:spPr bwMode="auto">
          <a:xfrm>
            <a:off x="152400" y="0"/>
            <a:ext cx="1574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/>
            </a:extLst>
          </a:blip>
          <a:srcRect t="6856" b="6856"/>
          <a:stretch/>
        </p:blipFill>
        <p:spPr bwMode="auto">
          <a:xfrm>
            <a:off x="152400" y="2467886"/>
            <a:ext cx="1574800" cy="108938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9" name="Picture 2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6049" y="5736480"/>
            <a:ext cx="1587501" cy="1121520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10" name="Picture 2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4646662"/>
            <a:ext cx="1574800" cy="108981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11" name="Picture 2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1384300"/>
            <a:ext cx="1574800" cy="1083586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12" name="Picture 3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3557274"/>
            <a:ext cx="1574801" cy="108938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757363" y="173038"/>
            <a:ext cx="6934200" cy="17526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ru-RU" b="1" kern="0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Leisure and Recreation </a:t>
            </a:r>
            <a:br>
              <a:rPr lang="en-US" altLang="ru-RU" b="1" kern="0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ru-RU" b="1" kern="0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complex Lake and Parks</a:t>
            </a:r>
            <a:endParaRPr lang="uk-UA" altLang="ru-RU" b="1" kern="0" dirty="0" smtClean="0">
              <a:solidFill>
                <a:srgbClr val="00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38" y="2809875"/>
            <a:ext cx="4835525" cy="36734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27652" name="Прямоугольник 5"/>
          <p:cNvSpPr>
            <a:spLocks noChangeArrowheads="1"/>
          </p:cNvSpPr>
          <p:nvPr/>
        </p:nvSpPr>
        <p:spPr bwMode="auto">
          <a:xfrm>
            <a:off x="1600200" y="1524000"/>
            <a:ext cx="7239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ru-RU" sz="2400" dirty="0" smtClean="0">
                <a:solidFill>
                  <a:srgbClr val="008000"/>
                </a:solidFill>
              </a:rPr>
              <a:t>We plan to create a </a:t>
            </a:r>
            <a:r>
              <a:rPr lang="en-US" altLang="ru-RU" sz="2400" dirty="0">
                <a:solidFill>
                  <a:srgbClr val="008000"/>
                </a:solidFill>
              </a:rPr>
              <a:t>place </a:t>
            </a:r>
            <a:r>
              <a:rPr lang="en-US" altLang="ru-RU" sz="2400" dirty="0" smtClean="0">
                <a:solidFill>
                  <a:srgbClr val="008000"/>
                </a:solidFill>
              </a:rPr>
              <a:t>for families to </a:t>
            </a:r>
            <a:r>
              <a:rPr lang="en-US" altLang="ru-RU" sz="2400" dirty="0">
                <a:solidFill>
                  <a:srgbClr val="008000"/>
                </a:solidFill>
              </a:rPr>
              <a:t>spend </a:t>
            </a:r>
            <a:r>
              <a:rPr lang="en-US" altLang="ru-RU" sz="2400" dirty="0" smtClean="0">
                <a:solidFill>
                  <a:srgbClr val="008000"/>
                </a:solidFill>
              </a:rPr>
              <a:t>leisure time and to lay out parks </a:t>
            </a:r>
            <a:r>
              <a:rPr lang="en-US" altLang="ru-RU" sz="2400" dirty="0">
                <a:solidFill>
                  <a:srgbClr val="008000"/>
                </a:solidFill>
              </a:rPr>
              <a:t>of </a:t>
            </a:r>
            <a:r>
              <a:rPr lang="en-US" altLang="ru-RU" sz="2400" dirty="0" smtClean="0">
                <a:solidFill>
                  <a:srgbClr val="008000"/>
                </a:solidFill>
              </a:rPr>
              <a:t>Disneyland </a:t>
            </a:r>
            <a:r>
              <a:rPr lang="en-US" altLang="ru-RU" sz="2400" dirty="0">
                <a:solidFill>
                  <a:srgbClr val="008000"/>
                </a:solidFill>
              </a:rPr>
              <a:t>type</a:t>
            </a:r>
            <a:endParaRPr lang="ru-RU" altLang="ru-RU" sz="2400" dirty="0">
              <a:solidFill>
                <a:srgbClr val="008000"/>
              </a:solidFill>
            </a:endParaRPr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88138" y="2794000"/>
            <a:ext cx="2286000" cy="18176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76803" name="Рисунок 12" descr="02.jpg"/>
          <p:cNvPicPr>
            <a:picLocks noChangeAspect="1" noChangeArrowheads="1"/>
          </p:cNvPicPr>
          <p:nvPr/>
        </p:nvPicPr>
        <p:blipFill rotWithShape="1">
          <a:blip r:embed="rId4"/>
          <a:srcRect r="8581"/>
          <a:stretch/>
        </p:blipFill>
        <p:spPr bwMode="auto">
          <a:xfrm>
            <a:off x="6688138" y="4635500"/>
            <a:ext cx="2268537" cy="1809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1143000" cy="6858000"/>
          </a:xfrm>
          <a:prstGeom prst="rect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7656" name="Рисунок 1"/>
          <p:cNvPicPr>
            <a:picLocks noChangeAspect="1"/>
          </p:cNvPicPr>
          <p:nvPr/>
        </p:nvPicPr>
        <p:blipFill>
          <a:blip r:embed="rId5"/>
          <a:srcRect l="15265" t="11205" r="17131" b="8122"/>
          <a:stretch>
            <a:fillRect/>
          </a:stretch>
        </p:blipFill>
        <p:spPr bwMode="auto">
          <a:xfrm>
            <a:off x="152400" y="0"/>
            <a:ext cx="1574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/>
            </a:extLst>
          </a:blip>
          <a:srcRect t="6856" b="6856"/>
          <a:stretch/>
        </p:blipFill>
        <p:spPr bwMode="auto">
          <a:xfrm>
            <a:off x="152400" y="2467886"/>
            <a:ext cx="1574800" cy="108938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10" name="Picture 2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6049" y="5736480"/>
            <a:ext cx="1587501" cy="1121520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11" name="Picture 2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4646662"/>
            <a:ext cx="1574800" cy="108981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12" name="Picture 2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1384300"/>
            <a:ext cx="1574800" cy="1083586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13" name="Picture 3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3557274"/>
            <a:ext cx="1574801" cy="108938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Рисунок 15" descr="03.jpg"/>
          <p:cNvPicPr>
            <a:picLocks noChangeAspect="1" noChangeArrowheads="1"/>
          </p:cNvPicPr>
          <p:nvPr/>
        </p:nvPicPr>
        <p:blipFill rotWithShape="1">
          <a:blip r:embed="rId2"/>
          <a:srcRect t="34307"/>
          <a:stretch/>
        </p:blipFill>
        <p:spPr bwMode="auto">
          <a:xfrm>
            <a:off x="2057400" y="3505200"/>
            <a:ext cx="6761163" cy="32718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77827" name="Рисунок 13" descr="0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62600" y="968375"/>
            <a:ext cx="3255963" cy="24399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778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57400" y="968375"/>
            <a:ext cx="3400425" cy="24352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1143000" cy="6858000"/>
          </a:xfrm>
          <a:prstGeom prst="rect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8678" name="Рисунок 1"/>
          <p:cNvPicPr>
            <a:picLocks noChangeAspect="1"/>
          </p:cNvPicPr>
          <p:nvPr/>
        </p:nvPicPr>
        <p:blipFill>
          <a:blip r:embed="rId5"/>
          <a:srcRect l="15265" t="11205" r="17131" b="8122"/>
          <a:stretch>
            <a:fillRect/>
          </a:stretch>
        </p:blipFill>
        <p:spPr bwMode="auto">
          <a:xfrm>
            <a:off x="152400" y="0"/>
            <a:ext cx="1574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/>
            </a:extLst>
          </a:blip>
          <a:srcRect t="6856" b="6856"/>
          <a:stretch/>
        </p:blipFill>
        <p:spPr bwMode="auto">
          <a:xfrm>
            <a:off x="152400" y="2467886"/>
            <a:ext cx="1574800" cy="108938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8" name="Picture 2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6049" y="5736480"/>
            <a:ext cx="1587501" cy="1121520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9" name="Picture 2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4646662"/>
            <a:ext cx="1574800" cy="108981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10" name="Picture 2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1384300"/>
            <a:ext cx="1574800" cy="1083586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11" name="Picture 3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3557274"/>
            <a:ext cx="1574801" cy="108938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524000" y="274638"/>
            <a:ext cx="716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/>
          <a:lstStyle/>
          <a:p>
            <a:pPr algn="ctr"/>
            <a:r>
              <a:rPr lang="en-US" altLang="ru-RU" sz="3800" b="1" dirty="0" smtClean="0">
                <a:solidFill>
                  <a:srgbClr val="0066FF"/>
                </a:solidFill>
              </a:rPr>
              <a:t>Construction of Disneyland </a:t>
            </a:r>
            <a:r>
              <a:rPr lang="en-US" altLang="ru-RU" sz="3800" b="1" dirty="0" smtClean="0">
                <a:solidFill>
                  <a:srgbClr val="0066FF"/>
                </a:solidFill>
              </a:rPr>
              <a:t>Amusement </a:t>
            </a:r>
            <a:r>
              <a:rPr lang="en-US" altLang="ru-RU" sz="3800" b="1" dirty="0">
                <a:solidFill>
                  <a:srgbClr val="0066FF"/>
                </a:solidFill>
              </a:rPr>
              <a:t>P</a:t>
            </a:r>
            <a:r>
              <a:rPr lang="en-US" altLang="ru-RU" sz="3800" b="1" dirty="0" smtClean="0">
                <a:solidFill>
                  <a:srgbClr val="0066FF"/>
                </a:solidFill>
              </a:rPr>
              <a:t>ark</a:t>
            </a:r>
            <a:endParaRPr lang="uk-UA" altLang="ru-RU" sz="3800" b="1" dirty="0">
              <a:solidFill>
                <a:srgbClr val="0066FF"/>
              </a:solidFill>
            </a:endParaRPr>
          </a:p>
        </p:txBody>
      </p:sp>
      <p:pic>
        <p:nvPicPr>
          <p:cNvPr id="3" name="Рисунок 2" descr="16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1981200" y="2468563"/>
            <a:ext cx="6480175" cy="4191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1143000" cy="6858000"/>
          </a:xfrm>
          <a:prstGeom prst="rect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9701" name="Рисунок 1"/>
          <p:cNvPicPr>
            <a:picLocks noChangeAspect="1"/>
          </p:cNvPicPr>
          <p:nvPr/>
        </p:nvPicPr>
        <p:blipFill>
          <a:blip r:embed="rId3"/>
          <a:srcRect l="15265" t="11205" r="17131" b="8122"/>
          <a:stretch>
            <a:fillRect/>
          </a:stretch>
        </p:blipFill>
        <p:spPr bwMode="auto">
          <a:xfrm>
            <a:off x="152400" y="0"/>
            <a:ext cx="1574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/>
            </a:extLst>
          </a:blip>
          <a:srcRect t="6856" b="6856"/>
          <a:stretch/>
        </p:blipFill>
        <p:spPr bwMode="auto">
          <a:xfrm>
            <a:off x="152400" y="2467886"/>
            <a:ext cx="1574800" cy="108938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7" name="Picture 2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6049" y="5736480"/>
            <a:ext cx="1587501" cy="1121520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8" name="Picture 2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4646662"/>
            <a:ext cx="1574800" cy="108981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9" name="Picture 2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1384300"/>
            <a:ext cx="1574800" cy="1083586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10" name="Picture 3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3557274"/>
            <a:ext cx="1574801" cy="108938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isneyland-Magic-river-boat-tour-306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46263" y="3665538"/>
            <a:ext cx="3505200" cy="2667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 descr="18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5943600" y="188913"/>
            <a:ext cx="3024188" cy="23907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 descr="7.JPG"/>
          <p:cNvPicPr/>
          <p:nvPr/>
        </p:nvPicPr>
        <p:blipFill>
          <a:blip r:embed="rId4"/>
          <a:stretch>
            <a:fillRect/>
          </a:stretch>
        </p:blipFill>
        <p:spPr>
          <a:xfrm>
            <a:off x="5510213" y="3962400"/>
            <a:ext cx="3633787" cy="2667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 descr="8.JPG"/>
          <p:cNvPicPr/>
          <p:nvPr/>
        </p:nvPicPr>
        <p:blipFill>
          <a:blip r:embed="rId5"/>
          <a:stretch>
            <a:fillRect/>
          </a:stretch>
        </p:blipFill>
        <p:spPr>
          <a:xfrm>
            <a:off x="6172200" y="2735263"/>
            <a:ext cx="1011238" cy="11715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 descr="14.JPG"/>
          <p:cNvPicPr/>
          <p:nvPr/>
        </p:nvPicPr>
        <p:blipFill>
          <a:blip r:embed="rId6"/>
          <a:stretch>
            <a:fillRect/>
          </a:stretch>
        </p:blipFill>
        <p:spPr>
          <a:xfrm>
            <a:off x="7496175" y="2735263"/>
            <a:ext cx="873125" cy="11366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 descr="11.JPG"/>
          <p:cNvPicPr/>
          <p:nvPr/>
        </p:nvPicPr>
        <p:blipFill>
          <a:blip r:embed="rId7"/>
          <a:stretch>
            <a:fillRect/>
          </a:stretch>
        </p:blipFill>
        <p:spPr>
          <a:xfrm>
            <a:off x="1949450" y="914400"/>
            <a:ext cx="3719513" cy="23891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0" y="0"/>
            <a:ext cx="1143000" cy="6858000"/>
          </a:xfrm>
          <a:prstGeom prst="rect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30729" name="Рисунок 1"/>
          <p:cNvPicPr>
            <a:picLocks noChangeAspect="1"/>
          </p:cNvPicPr>
          <p:nvPr/>
        </p:nvPicPr>
        <p:blipFill>
          <a:blip r:embed="rId8"/>
          <a:srcRect l="15265" t="11205" r="17131" b="8122"/>
          <a:stretch>
            <a:fillRect/>
          </a:stretch>
        </p:blipFill>
        <p:spPr bwMode="auto">
          <a:xfrm>
            <a:off x="152400" y="0"/>
            <a:ext cx="1574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/>
            </a:extLst>
          </a:blip>
          <a:srcRect t="6856" b="6856"/>
          <a:stretch/>
        </p:blipFill>
        <p:spPr bwMode="auto">
          <a:xfrm>
            <a:off x="152400" y="2467886"/>
            <a:ext cx="1574800" cy="108938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12" name="Picture 2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6049" y="5736480"/>
            <a:ext cx="1587501" cy="1121520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13" name="Picture 2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4646662"/>
            <a:ext cx="1574800" cy="108981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14" name="Picture 2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1384300"/>
            <a:ext cx="1574800" cy="1083586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15" name="Picture 3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3557274"/>
            <a:ext cx="1574801" cy="108938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757363" y="274638"/>
            <a:ext cx="716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ru-RU" b="1" kern="0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 of </a:t>
            </a:r>
            <a:r>
              <a:rPr lang="en-US" altLang="ru-RU" b="1" kern="0" dirty="0" err="1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Topilche</a:t>
            </a:r>
            <a:r>
              <a:rPr lang="en-US" altLang="ru-RU" b="1" kern="0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Park</a:t>
            </a:r>
            <a:endParaRPr lang="uk-UA" altLang="ru-RU" b="1" kern="0" dirty="0" smtClean="0">
              <a:solidFill>
                <a:srgbClr val="00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1389" t="32222" b="7591"/>
          <a:stretch/>
        </p:blipFill>
        <p:spPr>
          <a:xfrm>
            <a:off x="1939925" y="3124200"/>
            <a:ext cx="6797675" cy="34623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1143000" cy="6858000"/>
          </a:xfrm>
          <a:prstGeom prst="rect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31749" name="Рисунок 1"/>
          <p:cNvPicPr>
            <a:picLocks noChangeAspect="1"/>
          </p:cNvPicPr>
          <p:nvPr/>
        </p:nvPicPr>
        <p:blipFill>
          <a:blip r:embed="rId3"/>
          <a:srcRect l="15265" t="11205" r="17131" b="8122"/>
          <a:stretch>
            <a:fillRect/>
          </a:stretch>
        </p:blipFill>
        <p:spPr bwMode="auto">
          <a:xfrm>
            <a:off x="152400" y="0"/>
            <a:ext cx="1574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/>
            </a:extLst>
          </a:blip>
          <a:srcRect t="6856" b="6856"/>
          <a:stretch/>
        </p:blipFill>
        <p:spPr bwMode="auto">
          <a:xfrm>
            <a:off x="152400" y="2467886"/>
            <a:ext cx="1574800" cy="108938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7" name="Picture 2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6049" y="5736480"/>
            <a:ext cx="1587501" cy="1121520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8" name="Picture 2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4646662"/>
            <a:ext cx="1574800" cy="108981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9" name="Picture 2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1384300"/>
            <a:ext cx="1574800" cy="1083586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10" name="Picture 3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3557274"/>
            <a:ext cx="1574801" cy="108938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sp>
        <p:nvSpPr>
          <p:cNvPr id="31755" name="Прямоугольник 5"/>
          <p:cNvSpPr>
            <a:spLocks noChangeArrowheads="1"/>
          </p:cNvSpPr>
          <p:nvPr/>
        </p:nvSpPr>
        <p:spPr bwMode="auto">
          <a:xfrm>
            <a:off x="1600200" y="1524000"/>
            <a:ext cx="7010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ru-RU" sz="2400" dirty="0" smtClean="0">
                <a:solidFill>
                  <a:srgbClr val="008000"/>
                </a:solidFill>
              </a:rPr>
              <a:t>Construction of an Artificial Turf football field</a:t>
            </a:r>
            <a:endParaRPr lang="ru-RU" altLang="ru-RU" sz="2400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Рисунок 1"/>
          <p:cNvPicPr>
            <a:picLocks noChangeAspect="1"/>
          </p:cNvPicPr>
          <p:nvPr/>
        </p:nvPicPr>
        <p:blipFill>
          <a:blip r:embed="rId2"/>
          <a:srcRect l="15625" t="13426" r="9203" b="7639"/>
          <a:stretch>
            <a:fillRect/>
          </a:stretch>
        </p:blipFill>
        <p:spPr bwMode="auto">
          <a:xfrm>
            <a:off x="2057400" y="2051050"/>
            <a:ext cx="6553200" cy="4572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1143000" cy="6858000"/>
          </a:xfrm>
          <a:prstGeom prst="rect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32772" name="Рисунок 1"/>
          <p:cNvPicPr>
            <a:picLocks noChangeAspect="1"/>
          </p:cNvPicPr>
          <p:nvPr/>
        </p:nvPicPr>
        <p:blipFill>
          <a:blip r:embed="rId3"/>
          <a:srcRect l="15265" t="11205" r="17131" b="8122"/>
          <a:stretch>
            <a:fillRect/>
          </a:stretch>
        </p:blipFill>
        <p:spPr bwMode="auto">
          <a:xfrm>
            <a:off x="152400" y="0"/>
            <a:ext cx="1574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/>
            </a:extLst>
          </a:blip>
          <a:srcRect t="6856" b="6856"/>
          <a:stretch/>
        </p:blipFill>
        <p:spPr bwMode="auto">
          <a:xfrm>
            <a:off x="152400" y="2467886"/>
            <a:ext cx="1574800" cy="108938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6" name="Picture 2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6049" y="5736480"/>
            <a:ext cx="1587501" cy="1121520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7" name="Picture 2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4646662"/>
            <a:ext cx="1574800" cy="108981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8" name="Picture 2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1384300"/>
            <a:ext cx="1574800" cy="1083586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9" name="Picture 3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3557274"/>
            <a:ext cx="1574801" cy="108938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sp>
        <p:nvSpPr>
          <p:cNvPr id="32778" name="Прямоугольник 5"/>
          <p:cNvSpPr>
            <a:spLocks noChangeArrowheads="1"/>
          </p:cNvSpPr>
          <p:nvPr/>
        </p:nvSpPr>
        <p:spPr bwMode="auto">
          <a:xfrm>
            <a:off x="1828800" y="922338"/>
            <a:ext cx="7010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altLang="ru-RU" sz="2400" dirty="0" smtClean="0">
                <a:solidFill>
                  <a:srgbClr val="008000"/>
                </a:solidFill>
              </a:rPr>
              <a:t>Construction of outdoor tennis courts</a:t>
            </a:r>
            <a:endParaRPr lang="ru-RU" altLang="ru-RU" sz="2400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143000" cy="6858000"/>
          </a:xfrm>
          <a:prstGeom prst="rect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08200" y="173038"/>
            <a:ext cx="6629400" cy="1470025"/>
          </a:xfrm>
        </p:spPr>
        <p:txBody>
          <a:bodyPr/>
          <a:lstStyle/>
          <a:p>
            <a:pPr eaLnBrk="1" hangingPunct="1"/>
            <a:r>
              <a:rPr lang="en-US" altLang="ru-RU" b="1" dirty="0" smtClean="0">
                <a:solidFill>
                  <a:srgbClr val="0066FF"/>
                </a:solidFill>
                <a:latin typeface="Arial" charset="0"/>
                <a:cs typeface="Arial" charset="0"/>
              </a:rPr>
              <a:t>Ternopil in Europe</a:t>
            </a:r>
            <a:endParaRPr lang="uk-UA" altLang="ru-RU" b="1" dirty="0" smtClean="0">
              <a:latin typeface="Arial" charset="0"/>
              <a:cs typeface="Arial" charset="0"/>
            </a:endParaRPr>
          </a:p>
        </p:txBody>
      </p:sp>
      <p:pic>
        <p:nvPicPr>
          <p:cNvPr id="11268" name="Picture 2" descr="ws_EBBB"/>
          <p:cNvPicPr>
            <a:picLocks noChangeAspect="1" noChangeArrowheads="1"/>
          </p:cNvPicPr>
          <p:nvPr/>
        </p:nvPicPr>
        <p:blipFill>
          <a:blip r:embed="rId2"/>
          <a:srcRect l="49884" t="40094"/>
          <a:stretch>
            <a:fillRect/>
          </a:stretch>
        </p:blipFill>
        <p:spPr bwMode="auto">
          <a:xfrm>
            <a:off x="2819400" y="1489075"/>
            <a:ext cx="5207000" cy="4419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6149" name="Text Box 17"/>
          <p:cNvSpPr txBox="1">
            <a:spLocks noChangeArrowheads="1"/>
          </p:cNvSpPr>
          <p:nvPr/>
        </p:nvSpPr>
        <p:spPr bwMode="auto">
          <a:xfrm>
            <a:off x="5618163" y="3351213"/>
            <a:ext cx="10112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ru-RU" sz="1400" b="1" dirty="0">
                <a:solidFill>
                  <a:srgbClr val="0066FF"/>
                </a:solidFill>
              </a:rPr>
              <a:t>Ternopil</a:t>
            </a:r>
            <a:endParaRPr lang="uk-UA" altLang="ru-RU" sz="1400" b="1" dirty="0">
              <a:solidFill>
                <a:srgbClr val="0066FF"/>
              </a:solidFill>
            </a:endParaRPr>
          </a:p>
        </p:txBody>
      </p:sp>
      <p:sp>
        <p:nvSpPr>
          <p:cNvPr id="6150" name="Text Box 18"/>
          <p:cNvSpPr txBox="1">
            <a:spLocks noChangeArrowheads="1"/>
          </p:cNvSpPr>
          <p:nvPr/>
        </p:nvSpPr>
        <p:spPr bwMode="auto">
          <a:xfrm>
            <a:off x="6111875" y="3073400"/>
            <a:ext cx="576263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sz="1200" dirty="0">
                <a:solidFill>
                  <a:srgbClr val="0066FF"/>
                </a:solidFill>
              </a:rPr>
              <a:t>Kyiv</a:t>
            </a:r>
            <a:endParaRPr lang="uk-UA" altLang="ru-RU" sz="1200" dirty="0">
              <a:solidFill>
                <a:srgbClr val="0066FF"/>
              </a:solidFill>
            </a:endParaRPr>
          </a:p>
        </p:txBody>
      </p:sp>
      <p:sp>
        <p:nvSpPr>
          <p:cNvPr id="6151" name="Text Box 20"/>
          <p:cNvSpPr txBox="1">
            <a:spLocks noChangeArrowheads="1"/>
          </p:cNvSpPr>
          <p:nvPr/>
        </p:nvSpPr>
        <p:spPr bwMode="auto">
          <a:xfrm>
            <a:off x="3570288" y="3155950"/>
            <a:ext cx="95885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sz="1200" dirty="0">
                <a:solidFill>
                  <a:srgbClr val="0066FF"/>
                </a:solidFill>
              </a:rPr>
              <a:t>London</a:t>
            </a:r>
            <a:endParaRPr lang="uk-UA" altLang="ru-RU" sz="1200" dirty="0">
              <a:solidFill>
                <a:srgbClr val="0066FF"/>
              </a:solidFill>
            </a:endParaRPr>
          </a:p>
        </p:txBody>
      </p:sp>
      <p:sp>
        <p:nvSpPr>
          <p:cNvPr id="6152" name="Text Box 21"/>
          <p:cNvSpPr txBox="1">
            <a:spLocks noChangeArrowheads="1"/>
          </p:cNvSpPr>
          <p:nvPr/>
        </p:nvSpPr>
        <p:spPr bwMode="auto">
          <a:xfrm>
            <a:off x="3538538" y="3805238"/>
            <a:ext cx="585787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sz="1200" dirty="0">
                <a:solidFill>
                  <a:srgbClr val="0066FF"/>
                </a:solidFill>
              </a:rPr>
              <a:t>Paris</a:t>
            </a:r>
            <a:endParaRPr lang="uk-UA" altLang="ru-RU" sz="1200" dirty="0">
              <a:solidFill>
                <a:srgbClr val="0066FF"/>
              </a:solidFill>
            </a:endParaRPr>
          </a:p>
        </p:txBody>
      </p:sp>
      <p:sp>
        <p:nvSpPr>
          <p:cNvPr id="6153" name="Text Box 22"/>
          <p:cNvSpPr txBox="1">
            <a:spLocks noChangeArrowheads="1"/>
          </p:cNvSpPr>
          <p:nvPr/>
        </p:nvSpPr>
        <p:spPr bwMode="auto">
          <a:xfrm>
            <a:off x="4049713" y="3963988"/>
            <a:ext cx="61912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sz="1200" dirty="0">
                <a:solidFill>
                  <a:srgbClr val="0066FF"/>
                </a:solidFill>
              </a:rPr>
              <a:t>Zurich</a:t>
            </a:r>
            <a:endParaRPr lang="uk-UA" altLang="ru-RU" sz="1200" dirty="0">
              <a:solidFill>
                <a:srgbClr val="0066FF"/>
              </a:solidFill>
            </a:endParaRPr>
          </a:p>
        </p:txBody>
      </p:sp>
      <p:sp>
        <p:nvSpPr>
          <p:cNvPr id="6154" name="Text Box 23"/>
          <p:cNvSpPr txBox="1">
            <a:spLocks noChangeArrowheads="1"/>
          </p:cNvSpPr>
          <p:nvPr/>
        </p:nvSpPr>
        <p:spPr bwMode="auto">
          <a:xfrm>
            <a:off x="4572000" y="4646613"/>
            <a:ext cx="715963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sz="1200" dirty="0">
                <a:solidFill>
                  <a:srgbClr val="0066FF"/>
                </a:solidFill>
              </a:rPr>
              <a:t>Rome</a:t>
            </a:r>
            <a:endParaRPr lang="uk-UA" altLang="ru-RU" sz="1200" dirty="0">
              <a:solidFill>
                <a:srgbClr val="0066FF"/>
              </a:solidFill>
            </a:endParaRPr>
          </a:p>
        </p:txBody>
      </p:sp>
      <p:sp>
        <p:nvSpPr>
          <p:cNvPr id="6155" name="Text Box 26"/>
          <p:cNvSpPr txBox="1">
            <a:spLocks noChangeArrowheads="1"/>
          </p:cNvSpPr>
          <p:nvPr/>
        </p:nvSpPr>
        <p:spPr bwMode="auto">
          <a:xfrm>
            <a:off x="4908550" y="3086100"/>
            <a:ext cx="86360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sz="1200" dirty="0">
                <a:solidFill>
                  <a:srgbClr val="0066FF"/>
                </a:solidFill>
              </a:rPr>
              <a:t>Warsaw</a:t>
            </a:r>
            <a:endParaRPr lang="uk-UA" altLang="ru-RU" sz="1200" dirty="0">
              <a:solidFill>
                <a:srgbClr val="0066FF"/>
              </a:solidFill>
            </a:endParaRPr>
          </a:p>
        </p:txBody>
      </p:sp>
      <p:sp>
        <p:nvSpPr>
          <p:cNvPr id="6156" name="Text Box 27"/>
          <p:cNvSpPr txBox="1">
            <a:spLocks noChangeArrowheads="1"/>
          </p:cNvSpPr>
          <p:nvPr/>
        </p:nvSpPr>
        <p:spPr bwMode="auto">
          <a:xfrm>
            <a:off x="4187825" y="3279775"/>
            <a:ext cx="792163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sz="1200" dirty="0">
                <a:solidFill>
                  <a:srgbClr val="0066FF"/>
                </a:solidFill>
              </a:rPr>
              <a:t>Berlin</a:t>
            </a:r>
            <a:endParaRPr lang="uk-UA" altLang="ru-RU" sz="1200" dirty="0">
              <a:solidFill>
                <a:srgbClr val="0066FF"/>
              </a:solidFill>
            </a:endParaRPr>
          </a:p>
        </p:txBody>
      </p:sp>
      <p:sp>
        <p:nvSpPr>
          <p:cNvPr id="6157" name="Text Box 28"/>
          <p:cNvSpPr txBox="1">
            <a:spLocks noChangeArrowheads="1"/>
          </p:cNvSpPr>
          <p:nvPr/>
        </p:nvSpPr>
        <p:spPr bwMode="auto">
          <a:xfrm>
            <a:off x="4332288" y="3603625"/>
            <a:ext cx="720725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sz="1200" dirty="0">
                <a:solidFill>
                  <a:srgbClr val="0066FF"/>
                </a:solidFill>
              </a:rPr>
              <a:t>Vienna</a:t>
            </a:r>
            <a:endParaRPr lang="uk-UA" altLang="ru-RU" sz="1200" dirty="0">
              <a:solidFill>
                <a:srgbClr val="0066FF"/>
              </a:solidFill>
            </a:endParaRPr>
          </a:p>
        </p:txBody>
      </p:sp>
      <p:sp>
        <p:nvSpPr>
          <p:cNvPr id="6158" name="Text Box 31"/>
          <p:cNvSpPr txBox="1">
            <a:spLocks noChangeArrowheads="1"/>
          </p:cNvSpPr>
          <p:nvPr/>
        </p:nvSpPr>
        <p:spPr bwMode="auto">
          <a:xfrm>
            <a:off x="5730875" y="2808288"/>
            <a:ext cx="6477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sz="1200" dirty="0">
                <a:solidFill>
                  <a:srgbClr val="0066FF"/>
                </a:solidFill>
              </a:rPr>
              <a:t>Minsk</a:t>
            </a:r>
            <a:endParaRPr lang="uk-UA" altLang="ru-RU" sz="1200" dirty="0">
              <a:solidFill>
                <a:srgbClr val="0066FF"/>
              </a:solidFill>
            </a:endParaRPr>
          </a:p>
        </p:txBody>
      </p:sp>
      <p:sp>
        <p:nvSpPr>
          <p:cNvPr id="6159" name="Text Box 32"/>
          <p:cNvSpPr txBox="1">
            <a:spLocks noChangeArrowheads="1"/>
          </p:cNvSpPr>
          <p:nvPr/>
        </p:nvSpPr>
        <p:spPr bwMode="auto">
          <a:xfrm>
            <a:off x="6457950" y="2654300"/>
            <a:ext cx="792163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sz="1200" dirty="0">
                <a:solidFill>
                  <a:srgbClr val="0066FF"/>
                </a:solidFill>
              </a:rPr>
              <a:t>Moscow</a:t>
            </a:r>
            <a:endParaRPr lang="uk-UA" altLang="ru-RU" sz="1200" dirty="0">
              <a:solidFill>
                <a:srgbClr val="0066FF"/>
              </a:solidFill>
            </a:endParaRPr>
          </a:p>
        </p:txBody>
      </p:sp>
      <p:sp>
        <p:nvSpPr>
          <p:cNvPr id="6160" name="Text Box 33"/>
          <p:cNvSpPr txBox="1">
            <a:spLocks noChangeArrowheads="1"/>
          </p:cNvSpPr>
          <p:nvPr/>
        </p:nvSpPr>
        <p:spPr bwMode="auto">
          <a:xfrm>
            <a:off x="5707063" y="2190750"/>
            <a:ext cx="123190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sz="1200" dirty="0">
                <a:solidFill>
                  <a:srgbClr val="0066FF"/>
                </a:solidFill>
              </a:rPr>
              <a:t>St. Petersburg</a:t>
            </a:r>
            <a:endParaRPr lang="uk-UA" altLang="ru-RU" sz="1200" dirty="0">
              <a:solidFill>
                <a:srgbClr val="0066FF"/>
              </a:solidFill>
            </a:endParaRPr>
          </a:p>
        </p:txBody>
      </p:sp>
      <p:sp>
        <p:nvSpPr>
          <p:cNvPr id="6161" name="Text Box 35"/>
          <p:cNvSpPr txBox="1">
            <a:spLocks noChangeArrowheads="1"/>
          </p:cNvSpPr>
          <p:nvPr/>
        </p:nvSpPr>
        <p:spPr bwMode="auto">
          <a:xfrm>
            <a:off x="6097588" y="4503738"/>
            <a:ext cx="72072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sz="1200" dirty="0">
                <a:solidFill>
                  <a:srgbClr val="0066FF"/>
                </a:solidFill>
              </a:rPr>
              <a:t>Ankara</a:t>
            </a:r>
            <a:endParaRPr lang="uk-UA" altLang="ru-RU" sz="1200" dirty="0">
              <a:solidFill>
                <a:srgbClr val="0066FF"/>
              </a:solidFill>
            </a:endParaRPr>
          </a:p>
        </p:txBody>
      </p:sp>
      <p:sp>
        <p:nvSpPr>
          <p:cNvPr id="6162" name="Text Box 36"/>
          <p:cNvSpPr txBox="1">
            <a:spLocks noChangeArrowheads="1"/>
          </p:cNvSpPr>
          <p:nvPr/>
        </p:nvSpPr>
        <p:spPr bwMode="auto">
          <a:xfrm>
            <a:off x="7026275" y="3941763"/>
            <a:ext cx="10112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sz="1200" dirty="0" err="1">
                <a:solidFill>
                  <a:srgbClr val="0066FF"/>
                </a:solidFill>
              </a:rPr>
              <a:t>T”bilisi</a:t>
            </a:r>
            <a:endParaRPr lang="uk-UA" altLang="ru-RU" sz="1200">
              <a:solidFill>
                <a:srgbClr val="0066FF"/>
              </a:solidFill>
            </a:endParaRPr>
          </a:p>
        </p:txBody>
      </p:sp>
      <p:pic>
        <p:nvPicPr>
          <p:cNvPr id="6163" name="Рисунок 1"/>
          <p:cNvPicPr>
            <a:picLocks noChangeAspect="1"/>
          </p:cNvPicPr>
          <p:nvPr/>
        </p:nvPicPr>
        <p:blipFill>
          <a:blip r:embed="rId3"/>
          <a:srcRect l="15265" t="11205" r="17131" b="8122"/>
          <a:stretch>
            <a:fillRect/>
          </a:stretch>
        </p:blipFill>
        <p:spPr bwMode="auto">
          <a:xfrm>
            <a:off x="152400" y="0"/>
            <a:ext cx="1574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72" name="Picture 2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/>
            </a:extLst>
          </a:blip>
          <a:srcRect t="6856" b="6856"/>
          <a:stretch/>
        </p:blipFill>
        <p:spPr bwMode="auto">
          <a:xfrm>
            <a:off x="152400" y="2467886"/>
            <a:ext cx="1574800" cy="108938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6173" name="Picture 2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6049" y="5736480"/>
            <a:ext cx="1587501" cy="1121520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6174" name="Picture 2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4646662"/>
            <a:ext cx="1574800" cy="108981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6175" name="Picture 2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1384300"/>
            <a:ext cx="1574800" cy="1083586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6176" name="Picture 3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3557274"/>
            <a:ext cx="1574801" cy="108938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38338" y="1762125"/>
            <a:ext cx="7029450" cy="34067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1143000" cy="6858000"/>
          </a:xfrm>
          <a:prstGeom prst="rect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33796" name="Рисунок 1"/>
          <p:cNvPicPr>
            <a:picLocks noChangeAspect="1"/>
          </p:cNvPicPr>
          <p:nvPr/>
        </p:nvPicPr>
        <p:blipFill>
          <a:blip r:embed="rId3"/>
          <a:srcRect l="15265" t="11205" r="17131" b="8122"/>
          <a:stretch>
            <a:fillRect/>
          </a:stretch>
        </p:blipFill>
        <p:spPr bwMode="auto">
          <a:xfrm>
            <a:off x="152400" y="0"/>
            <a:ext cx="1574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/>
            </a:extLst>
          </a:blip>
          <a:srcRect t="6856" b="6856"/>
          <a:stretch/>
        </p:blipFill>
        <p:spPr bwMode="auto">
          <a:xfrm>
            <a:off x="152400" y="2467886"/>
            <a:ext cx="1574800" cy="108938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6" name="Picture 2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6049" y="5736480"/>
            <a:ext cx="1587501" cy="1121520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7" name="Picture 2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4646662"/>
            <a:ext cx="1574800" cy="108981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8" name="Picture 2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1384300"/>
            <a:ext cx="1574800" cy="1083586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9" name="Picture 3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3557274"/>
            <a:ext cx="1574801" cy="108938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sp>
        <p:nvSpPr>
          <p:cNvPr id="33802" name="Прямоугольник 5"/>
          <p:cNvSpPr>
            <a:spLocks noChangeArrowheads="1"/>
          </p:cNvSpPr>
          <p:nvPr/>
        </p:nvSpPr>
        <p:spPr bwMode="auto">
          <a:xfrm>
            <a:off x="1963738" y="438150"/>
            <a:ext cx="70104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ru-RU" sz="2400" dirty="0" err="1" smtClean="0">
                <a:solidFill>
                  <a:srgbClr val="008000"/>
                </a:solidFill>
              </a:rPr>
              <a:t>Skatepark</a:t>
            </a:r>
            <a:r>
              <a:rPr lang="en-US" altLang="ru-RU" sz="2400" dirty="0" smtClean="0">
                <a:solidFill>
                  <a:srgbClr val="008000"/>
                </a:solidFill>
              </a:rPr>
              <a:t> construction</a:t>
            </a:r>
            <a:endParaRPr lang="ru-RU" altLang="ru-RU" sz="2400" dirty="0">
              <a:solidFill>
                <a:srgbClr val="008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38338" y="5283200"/>
            <a:ext cx="2105025" cy="14859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3804" name="Рисунок 1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121150" y="5283200"/>
            <a:ext cx="243205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5" name="Рисунок 11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629400" y="5283200"/>
            <a:ext cx="2338388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524000" y="274638"/>
            <a:ext cx="716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/>
          <a:lstStyle/>
          <a:p>
            <a:pPr algn="ctr"/>
            <a:r>
              <a:rPr lang="en-US" altLang="ru-RU" sz="4400" b="1" dirty="0" smtClean="0">
                <a:solidFill>
                  <a:srgbClr val="0066FF"/>
                </a:solidFill>
              </a:rPr>
              <a:t>Palace of Sports Construction </a:t>
            </a:r>
            <a:endParaRPr lang="uk-UA" altLang="ru-RU" sz="4400" b="1" dirty="0">
              <a:solidFill>
                <a:srgbClr val="0066FF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1143000" cy="6858000"/>
          </a:xfrm>
          <a:prstGeom prst="rect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34821" name="Рисунок 1"/>
          <p:cNvPicPr>
            <a:picLocks noChangeAspect="1"/>
          </p:cNvPicPr>
          <p:nvPr/>
        </p:nvPicPr>
        <p:blipFill>
          <a:blip r:embed="rId2"/>
          <a:srcRect l="15265" t="11205" r="17131" b="8122"/>
          <a:stretch>
            <a:fillRect/>
          </a:stretch>
        </p:blipFill>
        <p:spPr bwMode="auto">
          <a:xfrm>
            <a:off x="152400" y="0"/>
            <a:ext cx="1574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/>
            </a:extLst>
          </a:blip>
          <a:srcRect t="6856" b="6856"/>
          <a:stretch/>
        </p:blipFill>
        <p:spPr bwMode="auto">
          <a:xfrm>
            <a:off x="152400" y="2467886"/>
            <a:ext cx="1574800" cy="108938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7" name="Picture 2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6049" y="5736480"/>
            <a:ext cx="1587501" cy="1121520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8" name="Picture 2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4646662"/>
            <a:ext cx="1574800" cy="108981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9" name="Picture 2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1384300"/>
            <a:ext cx="1574800" cy="1083586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10" name="Picture 3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3557274"/>
            <a:ext cx="1574801" cy="108938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40962" name="Рисунок 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905000" y="2209800"/>
            <a:ext cx="6965950" cy="39401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524000" y="274638"/>
            <a:ext cx="716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/>
          <a:lstStyle/>
          <a:p>
            <a:pPr algn="ctr"/>
            <a:r>
              <a:rPr lang="en-GB" altLang="ru-RU" sz="4400" b="1" dirty="0">
                <a:solidFill>
                  <a:srgbClr val="0066FF"/>
                </a:solidFill>
              </a:rPr>
              <a:t>S</a:t>
            </a:r>
            <a:r>
              <a:rPr lang="en-GB" altLang="ru-RU" sz="4400" b="1" dirty="0" smtClean="0">
                <a:solidFill>
                  <a:srgbClr val="0066FF"/>
                </a:solidFill>
              </a:rPr>
              <a:t>ki Trail Construction</a:t>
            </a:r>
            <a:endParaRPr lang="uk-UA" altLang="ru-RU" sz="4400" b="1" dirty="0">
              <a:solidFill>
                <a:srgbClr val="0066FF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1143000" cy="6858000"/>
          </a:xfrm>
          <a:prstGeom prst="rect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35844" name="Рисунок 1"/>
          <p:cNvPicPr>
            <a:picLocks noChangeAspect="1"/>
          </p:cNvPicPr>
          <p:nvPr/>
        </p:nvPicPr>
        <p:blipFill>
          <a:blip r:embed="rId2"/>
          <a:srcRect l="15265" t="11205" r="17131" b="8122"/>
          <a:stretch>
            <a:fillRect/>
          </a:stretch>
        </p:blipFill>
        <p:spPr bwMode="auto">
          <a:xfrm>
            <a:off x="152400" y="0"/>
            <a:ext cx="1574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/>
            </a:extLst>
          </a:blip>
          <a:srcRect t="6856" b="6856"/>
          <a:stretch/>
        </p:blipFill>
        <p:spPr bwMode="auto">
          <a:xfrm>
            <a:off x="152400" y="2467886"/>
            <a:ext cx="1574800" cy="108938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6" name="Picture 2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6049" y="5736480"/>
            <a:ext cx="1587501" cy="1121520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7" name="Picture 2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4646662"/>
            <a:ext cx="1574800" cy="108981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8" name="Picture 2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1384300"/>
            <a:ext cx="1574800" cy="1083586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9" name="Picture 3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3557274"/>
            <a:ext cx="1574801" cy="108938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62200" y="2468563"/>
            <a:ext cx="5334000" cy="40195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76400" y="228600"/>
            <a:ext cx="7467600" cy="1905000"/>
          </a:xfrm>
        </p:spPr>
        <p:txBody>
          <a:bodyPr/>
          <a:lstStyle/>
          <a:p>
            <a:pPr eaLnBrk="1" hangingPunct="1"/>
            <a:r>
              <a:rPr lang="en-US" altLang="ru-RU" b="1" smtClean="0">
                <a:solidFill>
                  <a:srgbClr val="0066FF"/>
                </a:solidFill>
                <a:latin typeface="Arial" charset="0"/>
                <a:cs typeface="Arial" charset="0"/>
              </a:rPr>
              <a:t>Projects in progress</a:t>
            </a:r>
            <a:endParaRPr lang="uk-UA" altLang="ru-RU" b="1" smtClean="0">
              <a:solidFill>
                <a:srgbClr val="0066FF"/>
              </a:solidFill>
              <a:latin typeface="Arial" charset="0"/>
              <a:cs typeface="Arial" charset="0"/>
            </a:endParaRPr>
          </a:p>
        </p:txBody>
      </p:sp>
      <p:sp>
        <p:nvSpPr>
          <p:cNvPr id="41987" name="Rectangle 6"/>
          <p:cNvSpPr>
            <a:spLocks noChangeArrowheads="1"/>
          </p:cNvSpPr>
          <p:nvPr/>
        </p:nvSpPr>
        <p:spPr bwMode="auto">
          <a:xfrm>
            <a:off x="1752600" y="1752600"/>
            <a:ext cx="7391400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/>
            <a:r>
              <a:rPr lang="en-US" altLang="ru-RU" sz="2400" dirty="0">
                <a:solidFill>
                  <a:srgbClr val="008000"/>
                </a:solidFill>
              </a:rPr>
              <a:t>1. Modernization, reconstruction and replacement of existing </a:t>
            </a:r>
            <a:r>
              <a:rPr lang="en-US" altLang="ru-RU" sz="2400" dirty="0" smtClean="0">
                <a:solidFill>
                  <a:srgbClr val="008000"/>
                </a:solidFill>
              </a:rPr>
              <a:t>water supply and wastewater  systems in </a:t>
            </a:r>
            <a:r>
              <a:rPr lang="en-US" altLang="ru-RU" sz="2400" dirty="0">
                <a:solidFill>
                  <a:srgbClr val="008000"/>
                </a:solidFill>
              </a:rPr>
              <a:t>Ternopil. </a:t>
            </a:r>
          </a:p>
          <a:p>
            <a:pPr marL="457200" indent="-457200"/>
            <a:r>
              <a:rPr lang="en-US" altLang="ru-RU" sz="2400" dirty="0">
                <a:solidFill>
                  <a:srgbClr val="008000"/>
                </a:solidFill>
              </a:rPr>
              <a:t>	The project </a:t>
            </a:r>
            <a:r>
              <a:rPr lang="en-US" altLang="ru-RU" sz="2400" dirty="0" smtClean="0">
                <a:solidFill>
                  <a:srgbClr val="008000"/>
                </a:solidFill>
              </a:rPr>
              <a:t>is being </a:t>
            </a:r>
            <a:r>
              <a:rPr lang="en-US" altLang="ru-RU" sz="2400" dirty="0">
                <a:solidFill>
                  <a:srgbClr val="008000"/>
                </a:solidFill>
              </a:rPr>
              <a:t>implemented in cooperation with the MBRD </a:t>
            </a:r>
            <a:br>
              <a:rPr lang="en-US" altLang="ru-RU" sz="2400" dirty="0">
                <a:solidFill>
                  <a:srgbClr val="008000"/>
                </a:solidFill>
              </a:rPr>
            </a:br>
            <a:r>
              <a:rPr lang="en-US" altLang="ru-RU" sz="2400" dirty="0">
                <a:solidFill>
                  <a:srgbClr val="008000"/>
                </a:solidFill>
              </a:rPr>
              <a:t>The project cost – 3</a:t>
            </a:r>
            <a:r>
              <a:rPr lang="uk-UA" altLang="ru-RU" sz="2400" dirty="0">
                <a:solidFill>
                  <a:srgbClr val="008000"/>
                </a:solidFill>
              </a:rPr>
              <a:t>6</a:t>
            </a:r>
            <a:r>
              <a:rPr lang="en-US" altLang="ru-RU" sz="2400" dirty="0">
                <a:solidFill>
                  <a:srgbClr val="008000"/>
                </a:solidFill>
              </a:rPr>
              <a:t>,7 million</a:t>
            </a:r>
            <a:r>
              <a:rPr lang="ru-RU" altLang="ru-RU" sz="2400" dirty="0">
                <a:solidFill>
                  <a:srgbClr val="008000"/>
                </a:solidFill>
              </a:rPr>
              <a:t> </a:t>
            </a:r>
            <a:r>
              <a:rPr lang="en-US" altLang="ru-RU" sz="2400" dirty="0">
                <a:solidFill>
                  <a:srgbClr val="008000"/>
                </a:solidFill>
              </a:rPr>
              <a:t>USD</a:t>
            </a:r>
          </a:p>
          <a:p>
            <a:pPr marL="457200" indent="-457200"/>
            <a:endParaRPr lang="en-US" altLang="ru-RU" sz="2400" dirty="0">
              <a:solidFill>
                <a:srgbClr val="008000"/>
              </a:solidFill>
            </a:endParaRPr>
          </a:p>
          <a:p>
            <a:pPr marL="457200" indent="-457200"/>
            <a:r>
              <a:rPr lang="en-US" altLang="ru-RU" sz="2400" dirty="0">
                <a:solidFill>
                  <a:srgbClr val="008000"/>
                </a:solidFill>
              </a:rPr>
              <a:t>2. Modernization of existing system of central district heating of Ternopil. </a:t>
            </a:r>
          </a:p>
          <a:p>
            <a:pPr marL="457200" indent="-457200"/>
            <a:r>
              <a:rPr lang="en-US" altLang="ru-RU" sz="2400" dirty="0">
                <a:solidFill>
                  <a:srgbClr val="008000"/>
                </a:solidFill>
              </a:rPr>
              <a:t>	The project is </a:t>
            </a:r>
            <a:r>
              <a:rPr lang="en-US" altLang="ru-RU" sz="2400" dirty="0" smtClean="0">
                <a:solidFill>
                  <a:srgbClr val="008000"/>
                </a:solidFill>
              </a:rPr>
              <a:t>being implemented </a:t>
            </a:r>
            <a:r>
              <a:rPr lang="en-US" altLang="ru-RU" sz="2400" dirty="0">
                <a:solidFill>
                  <a:srgbClr val="008000"/>
                </a:solidFill>
              </a:rPr>
              <a:t>in cooperation with the EBRD and E5P</a:t>
            </a:r>
          </a:p>
          <a:p>
            <a:pPr marL="457200" indent="-457200"/>
            <a:r>
              <a:rPr lang="en-US" altLang="ru-RU" sz="2400" dirty="0">
                <a:solidFill>
                  <a:srgbClr val="008000"/>
                </a:solidFill>
              </a:rPr>
              <a:t>	The project cost - 15 million</a:t>
            </a:r>
            <a:r>
              <a:rPr lang="ru-RU" altLang="ru-RU" sz="2400" dirty="0">
                <a:solidFill>
                  <a:srgbClr val="008000"/>
                </a:solidFill>
              </a:rPr>
              <a:t> </a:t>
            </a:r>
            <a:r>
              <a:rPr lang="en-US" altLang="ru-RU" sz="2400" dirty="0">
                <a:solidFill>
                  <a:srgbClr val="008000"/>
                </a:solidFill>
              </a:rPr>
              <a:t>Euro</a:t>
            </a:r>
            <a:endParaRPr lang="ru-RU" altLang="ru-RU" sz="2400" dirty="0">
              <a:solidFill>
                <a:srgbClr val="008000"/>
              </a:solidFill>
            </a:endParaRPr>
          </a:p>
          <a:p>
            <a:pPr marL="457200" indent="-457200"/>
            <a:endParaRPr lang="en-US" altLang="ru-RU" sz="2400" dirty="0"/>
          </a:p>
          <a:p>
            <a:pPr marL="457200" indent="-457200"/>
            <a:endParaRPr lang="ru-RU" alt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1143000" cy="6858000"/>
          </a:xfrm>
          <a:prstGeom prst="rect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41989" name="Рисунок 1"/>
          <p:cNvPicPr>
            <a:picLocks noChangeAspect="1"/>
          </p:cNvPicPr>
          <p:nvPr/>
        </p:nvPicPr>
        <p:blipFill>
          <a:blip r:embed="rId2"/>
          <a:srcRect l="15265" t="11205" r="17131" b="8122"/>
          <a:stretch>
            <a:fillRect/>
          </a:stretch>
        </p:blipFill>
        <p:spPr bwMode="auto">
          <a:xfrm>
            <a:off x="152400" y="0"/>
            <a:ext cx="1574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/>
            </a:extLst>
          </a:blip>
          <a:srcRect t="6856" b="6856"/>
          <a:stretch/>
        </p:blipFill>
        <p:spPr bwMode="auto">
          <a:xfrm>
            <a:off x="152400" y="2467886"/>
            <a:ext cx="1574800" cy="108938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8" name="Picture 2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6049" y="5736480"/>
            <a:ext cx="1587501" cy="1121520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9" name="Picture 2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4646662"/>
            <a:ext cx="1574800" cy="108981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10" name="Picture 2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1384300"/>
            <a:ext cx="1574800" cy="1083586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11" name="Picture 3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3557274"/>
            <a:ext cx="1574801" cy="108938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71600" y="0"/>
            <a:ext cx="7772400" cy="1676400"/>
          </a:xfrm>
        </p:spPr>
        <p:txBody>
          <a:bodyPr/>
          <a:lstStyle/>
          <a:p>
            <a:pPr eaLnBrk="1" hangingPunct="1"/>
            <a:r>
              <a:rPr lang="en-US" altLang="ru-RU" b="1" dirty="0" smtClean="0">
                <a:solidFill>
                  <a:srgbClr val="0066FF"/>
                </a:solidFill>
                <a:latin typeface="Arial" charset="0"/>
                <a:cs typeface="Arial" charset="0"/>
              </a:rPr>
              <a:t/>
            </a:r>
            <a:br>
              <a:rPr lang="en-US" altLang="ru-RU" b="1" dirty="0" smtClean="0">
                <a:solidFill>
                  <a:srgbClr val="0066FF"/>
                </a:solidFill>
                <a:latin typeface="Arial" charset="0"/>
                <a:cs typeface="Arial" charset="0"/>
              </a:rPr>
            </a:br>
            <a:r>
              <a:rPr lang="en-US" altLang="ru-RU" b="1" dirty="0" smtClean="0">
                <a:solidFill>
                  <a:srgbClr val="0066FF"/>
                </a:solidFill>
                <a:latin typeface="Arial" charset="0"/>
                <a:cs typeface="Arial" charset="0"/>
              </a:rPr>
              <a:t>Transport and logistics</a:t>
            </a:r>
            <a:br>
              <a:rPr lang="en-US" altLang="ru-RU" b="1" dirty="0" smtClean="0">
                <a:solidFill>
                  <a:srgbClr val="0066FF"/>
                </a:solidFill>
                <a:latin typeface="Arial" charset="0"/>
                <a:cs typeface="Arial" charset="0"/>
              </a:rPr>
            </a:br>
            <a:r>
              <a:rPr lang="en-US" altLang="ru-RU" b="1" dirty="0" smtClean="0">
                <a:solidFill>
                  <a:srgbClr val="0066FF"/>
                </a:solidFill>
                <a:latin typeface="Arial" charset="0"/>
                <a:cs typeface="Arial" charset="0"/>
              </a:rPr>
              <a:t>hub</a:t>
            </a:r>
            <a:br>
              <a:rPr lang="en-US" altLang="ru-RU" b="1" dirty="0" smtClean="0">
                <a:solidFill>
                  <a:srgbClr val="0066FF"/>
                </a:solidFill>
                <a:latin typeface="Arial" charset="0"/>
                <a:cs typeface="Arial" charset="0"/>
              </a:rPr>
            </a:br>
            <a:endParaRPr lang="en-US" altLang="ru-RU" b="1" dirty="0" smtClean="0">
              <a:solidFill>
                <a:srgbClr val="0066FF"/>
              </a:solidFill>
              <a:latin typeface="Arial" charset="0"/>
              <a:cs typeface="Arial" charset="0"/>
            </a:endParaRPr>
          </a:p>
        </p:txBody>
      </p:sp>
      <p:sp>
        <p:nvSpPr>
          <p:cNvPr id="29700" name="Подзаголовок 4"/>
          <p:cNvSpPr>
            <a:spLocks noGrp="1"/>
          </p:cNvSpPr>
          <p:nvPr>
            <p:ph type="subTitle" idx="1"/>
          </p:nvPr>
        </p:nvSpPr>
        <p:spPr>
          <a:xfrm>
            <a:off x="2209800" y="1600200"/>
            <a:ext cx="6934200" cy="2971800"/>
          </a:xfrm>
        </p:spPr>
        <p:txBody>
          <a:bodyPr rtlCol="0">
            <a:normAutofit lnSpcReduction="1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GB" altLang="ru-RU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Ternopil Airport is fully equipped and ready </a:t>
            </a:r>
            <a:br>
              <a:rPr lang="en-GB" altLang="ru-RU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ru-RU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Currently operates charter flights only </a:t>
            </a:r>
            <a:br>
              <a:rPr lang="en-GB" altLang="ru-RU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ru-RU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Maximum take-of mass ( MTOW ) 68 tones</a:t>
            </a:r>
          </a:p>
          <a:p>
            <a:pPr algn="l" eaLnBrk="1" fontAlgn="auto" hangingPunct="1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altLang="ru-RU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are two passengers terminals:</a:t>
            </a:r>
          </a:p>
          <a:p>
            <a:pPr algn="l" eaLnBrk="1" fontAlgn="auto" hangingPunct="1">
              <a:lnSpc>
                <a:spcPct val="115000"/>
              </a:lnSpc>
              <a:spcAft>
                <a:spcPts val="0"/>
              </a:spcAft>
              <a:buFontTx/>
              <a:buChar char="•"/>
              <a:defRPr/>
            </a:pPr>
            <a:r>
              <a:rPr lang="en-GB" altLang="ru-RU" sz="1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departure terminal ( 1,070 </a:t>
            </a:r>
            <a:r>
              <a:rPr lang="en-GB" altLang="ru-RU" sz="1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sq.m</a:t>
            </a:r>
            <a:r>
              <a:rPr lang="en-GB" altLang="ru-RU" sz="1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)</a:t>
            </a:r>
          </a:p>
          <a:p>
            <a:pPr algn="l" eaLnBrk="1" fontAlgn="auto" hangingPunct="1">
              <a:lnSpc>
                <a:spcPct val="115000"/>
              </a:lnSpc>
              <a:spcAft>
                <a:spcPts val="0"/>
              </a:spcAft>
              <a:buFontTx/>
              <a:buChar char="•"/>
              <a:defRPr/>
            </a:pPr>
            <a:r>
              <a:rPr lang="en-GB" altLang="ru-RU" sz="1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arrival terminal ( 384 </a:t>
            </a:r>
            <a:r>
              <a:rPr lang="en-GB" altLang="ru-RU" sz="1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sq.m</a:t>
            </a:r>
            <a:r>
              <a:rPr lang="en-GB" altLang="ru-RU" sz="1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)</a:t>
            </a:r>
          </a:p>
          <a:p>
            <a:pPr algn="l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altLang="ru-RU" sz="1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current estimated population of Ternopil Oblast is 1,094 </a:t>
            </a:r>
            <a:r>
              <a:rPr lang="en-GB" altLang="ru-RU" sz="18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mln</a:t>
            </a:r>
            <a:r>
              <a:rPr lang="en-GB" altLang="ru-RU" sz="18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people, including the population of Ternopil – 217 thousand people</a:t>
            </a:r>
          </a:p>
        </p:txBody>
      </p:sp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43200" y="4648200"/>
            <a:ext cx="2209800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3" name="Прямоугольник 5"/>
          <p:cNvSpPr>
            <a:spLocks noChangeArrowheads="1"/>
          </p:cNvSpPr>
          <p:nvPr/>
        </p:nvSpPr>
        <p:spPr bwMode="auto">
          <a:xfrm>
            <a:off x="5410200" y="4584700"/>
            <a:ext cx="3048000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altLang="ru-RU" sz="1600" b="1" dirty="0" err="1">
                <a:solidFill>
                  <a:srgbClr val="008000"/>
                </a:solidFill>
              </a:rPr>
              <a:t>Distance</a:t>
            </a:r>
            <a:r>
              <a:rPr lang="uk-UA" altLang="ru-RU" sz="1600" b="1" dirty="0">
                <a:solidFill>
                  <a:srgbClr val="008000"/>
                </a:solidFill>
              </a:rPr>
              <a:t> </a:t>
            </a:r>
            <a:r>
              <a:rPr lang="uk-UA" altLang="ru-RU" sz="1600" b="1" dirty="0" err="1">
                <a:solidFill>
                  <a:srgbClr val="008000"/>
                </a:solidFill>
              </a:rPr>
              <a:t>to</a:t>
            </a:r>
            <a:r>
              <a:rPr lang="uk-UA" altLang="ru-RU" sz="1600" b="1" dirty="0">
                <a:solidFill>
                  <a:srgbClr val="008000"/>
                </a:solidFill>
              </a:rPr>
              <a:t> </a:t>
            </a:r>
            <a:r>
              <a:rPr lang="uk-UA" altLang="ru-RU" sz="1600" b="1" dirty="0" err="1">
                <a:solidFill>
                  <a:srgbClr val="008000"/>
                </a:solidFill>
              </a:rPr>
              <a:t>nearby</a:t>
            </a:r>
            <a:r>
              <a:rPr lang="en-US" altLang="ru-RU" sz="1600" b="1" dirty="0">
                <a:solidFill>
                  <a:srgbClr val="008000"/>
                </a:solidFill>
              </a:rPr>
              <a:t> </a:t>
            </a:r>
            <a:r>
              <a:rPr lang="uk-UA" altLang="ru-RU" sz="1600" b="1" dirty="0" err="1">
                <a:solidFill>
                  <a:srgbClr val="008000"/>
                </a:solidFill>
              </a:rPr>
              <a:t>cities</a:t>
            </a:r>
            <a:r>
              <a:rPr lang="uk-UA" altLang="ru-RU" sz="1600" b="1" dirty="0">
                <a:solidFill>
                  <a:srgbClr val="008000"/>
                </a:solidFill>
              </a:rPr>
              <a:t>:</a:t>
            </a:r>
          </a:p>
          <a:p>
            <a:endParaRPr lang="en-US" altLang="ru-RU" sz="1600" dirty="0">
              <a:solidFill>
                <a:srgbClr val="008000"/>
              </a:solidFill>
            </a:endParaRPr>
          </a:p>
          <a:p>
            <a:r>
              <a:rPr lang="uk-UA" altLang="ru-RU" sz="1600" dirty="0" err="1">
                <a:solidFill>
                  <a:srgbClr val="008000"/>
                </a:solidFill>
              </a:rPr>
              <a:t>Lviv</a:t>
            </a:r>
            <a:r>
              <a:rPr lang="uk-UA" altLang="ru-RU" sz="1600" dirty="0">
                <a:solidFill>
                  <a:srgbClr val="008000"/>
                </a:solidFill>
              </a:rPr>
              <a:t> -120 </a:t>
            </a:r>
            <a:r>
              <a:rPr lang="uk-UA" altLang="ru-RU" sz="1600" dirty="0" err="1">
                <a:solidFill>
                  <a:srgbClr val="008000"/>
                </a:solidFill>
              </a:rPr>
              <a:t>km</a:t>
            </a:r>
            <a:endParaRPr lang="uk-UA" altLang="ru-RU" sz="1600" dirty="0">
              <a:solidFill>
                <a:srgbClr val="008000"/>
              </a:solidFill>
            </a:endParaRPr>
          </a:p>
          <a:p>
            <a:r>
              <a:rPr lang="uk-UA" altLang="ru-RU" sz="1600" dirty="0" err="1" smtClean="0">
                <a:solidFill>
                  <a:srgbClr val="008000"/>
                </a:solidFill>
              </a:rPr>
              <a:t>Khmeln</a:t>
            </a:r>
            <a:r>
              <a:rPr lang="en-US" altLang="ru-RU" sz="1600" dirty="0" smtClean="0">
                <a:solidFill>
                  <a:srgbClr val="008000"/>
                </a:solidFill>
              </a:rPr>
              <a:t>y</a:t>
            </a:r>
            <a:r>
              <a:rPr lang="uk-UA" altLang="ru-RU" sz="1600" dirty="0" err="1" smtClean="0">
                <a:solidFill>
                  <a:srgbClr val="008000"/>
                </a:solidFill>
              </a:rPr>
              <a:t>tsky</a:t>
            </a:r>
            <a:r>
              <a:rPr lang="uk-UA" altLang="ru-RU" sz="1600" dirty="0" smtClean="0">
                <a:solidFill>
                  <a:srgbClr val="008000"/>
                </a:solidFill>
              </a:rPr>
              <a:t> </a:t>
            </a:r>
            <a:r>
              <a:rPr lang="uk-UA" altLang="ru-RU" sz="1600" dirty="0">
                <a:solidFill>
                  <a:srgbClr val="008000"/>
                </a:solidFill>
              </a:rPr>
              <a:t>- 110 </a:t>
            </a:r>
            <a:r>
              <a:rPr lang="uk-UA" altLang="ru-RU" sz="1600" dirty="0" err="1">
                <a:solidFill>
                  <a:srgbClr val="008000"/>
                </a:solidFill>
              </a:rPr>
              <a:t>km</a:t>
            </a:r>
            <a:endParaRPr lang="uk-UA" altLang="ru-RU" sz="1600" dirty="0">
              <a:solidFill>
                <a:srgbClr val="008000"/>
              </a:solidFill>
            </a:endParaRPr>
          </a:p>
          <a:p>
            <a:r>
              <a:rPr lang="uk-UA" altLang="ru-RU" sz="1600" dirty="0" err="1">
                <a:solidFill>
                  <a:srgbClr val="008000"/>
                </a:solidFill>
              </a:rPr>
              <a:t>Iv</a:t>
            </a:r>
            <a:r>
              <a:rPr lang="en-US" altLang="ru-RU" sz="1600" dirty="0" err="1">
                <a:solidFill>
                  <a:srgbClr val="008000"/>
                </a:solidFill>
              </a:rPr>
              <a:t>ano</a:t>
            </a:r>
            <a:r>
              <a:rPr lang="uk-UA" altLang="ru-RU" sz="1600" dirty="0">
                <a:solidFill>
                  <a:srgbClr val="008000"/>
                </a:solidFill>
              </a:rPr>
              <a:t>-Frankivsk - 130 </a:t>
            </a:r>
            <a:r>
              <a:rPr lang="uk-UA" altLang="ru-RU" sz="1600" dirty="0" err="1">
                <a:solidFill>
                  <a:srgbClr val="008000"/>
                </a:solidFill>
              </a:rPr>
              <a:t>km</a:t>
            </a:r>
            <a:endParaRPr lang="uk-UA" altLang="ru-RU" sz="1600" dirty="0">
              <a:solidFill>
                <a:srgbClr val="008000"/>
              </a:solidFill>
            </a:endParaRPr>
          </a:p>
          <a:p>
            <a:r>
              <a:rPr lang="uk-UA" altLang="ru-RU" sz="1600" dirty="0" err="1">
                <a:solidFill>
                  <a:srgbClr val="008000"/>
                </a:solidFill>
              </a:rPr>
              <a:t>Rivne</a:t>
            </a:r>
            <a:r>
              <a:rPr lang="uk-UA" altLang="ru-RU" sz="1600" dirty="0">
                <a:solidFill>
                  <a:srgbClr val="008000"/>
                </a:solidFill>
              </a:rPr>
              <a:t> - 130 </a:t>
            </a:r>
            <a:r>
              <a:rPr lang="uk-UA" altLang="ru-RU" sz="1600" dirty="0" err="1">
                <a:solidFill>
                  <a:srgbClr val="008000"/>
                </a:solidFill>
              </a:rPr>
              <a:t>km</a:t>
            </a:r>
            <a:endParaRPr lang="uk-UA" altLang="ru-RU" sz="1600" dirty="0">
              <a:solidFill>
                <a:srgbClr val="008000"/>
              </a:solidFill>
            </a:endParaRPr>
          </a:p>
          <a:p>
            <a:r>
              <a:rPr lang="uk-UA" altLang="ru-RU" sz="1600" dirty="0" err="1">
                <a:solidFill>
                  <a:srgbClr val="008000"/>
                </a:solidFill>
              </a:rPr>
              <a:t>Lutsk</a:t>
            </a:r>
            <a:r>
              <a:rPr lang="uk-UA" altLang="ru-RU" sz="1600" dirty="0">
                <a:solidFill>
                  <a:srgbClr val="008000"/>
                </a:solidFill>
              </a:rPr>
              <a:t> - 150 </a:t>
            </a:r>
            <a:r>
              <a:rPr lang="uk-UA" altLang="ru-RU" sz="1600" dirty="0" err="1">
                <a:solidFill>
                  <a:srgbClr val="008000"/>
                </a:solidFill>
              </a:rPr>
              <a:t>km</a:t>
            </a:r>
            <a:endParaRPr lang="uk-UA" altLang="ru-RU" sz="1600" dirty="0">
              <a:solidFill>
                <a:srgbClr val="008000"/>
              </a:solidFill>
            </a:endParaRPr>
          </a:p>
          <a:p>
            <a:r>
              <a:rPr lang="uk-UA" altLang="ru-RU" sz="1600" dirty="0" err="1">
                <a:solidFill>
                  <a:srgbClr val="008000"/>
                </a:solidFill>
              </a:rPr>
              <a:t>Chernivtsi</a:t>
            </a:r>
            <a:r>
              <a:rPr lang="uk-UA" altLang="ru-RU" sz="1600" dirty="0">
                <a:solidFill>
                  <a:srgbClr val="008000"/>
                </a:solidFill>
              </a:rPr>
              <a:t> - 170 </a:t>
            </a:r>
            <a:r>
              <a:rPr lang="uk-UA" altLang="ru-RU" sz="1600" dirty="0" err="1">
                <a:solidFill>
                  <a:srgbClr val="008000"/>
                </a:solidFill>
              </a:rPr>
              <a:t>km</a:t>
            </a:r>
            <a:endParaRPr lang="uk-UA" altLang="ru-RU" sz="1600" dirty="0">
              <a:solidFill>
                <a:srgbClr val="008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1143000" cy="6858000"/>
          </a:xfrm>
          <a:prstGeom prst="rect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43015" name="Рисунок 1"/>
          <p:cNvPicPr>
            <a:picLocks noChangeAspect="1"/>
          </p:cNvPicPr>
          <p:nvPr/>
        </p:nvPicPr>
        <p:blipFill>
          <a:blip r:embed="rId3"/>
          <a:srcRect l="15265" t="11205" r="17131" b="8122"/>
          <a:stretch>
            <a:fillRect/>
          </a:stretch>
        </p:blipFill>
        <p:spPr bwMode="auto">
          <a:xfrm>
            <a:off x="152400" y="0"/>
            <a:ext cx="1574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/>
            </a:extLst>
          </a:blip>
          <a:srcRect t="6856" b="6856"/>
          <a:stretch/>
        </p:blipFill>
        <p:spPr bwMode="auto">
          <a:xfrm>
            <a:off x="152400" y="2467886"/>
            <a:ext cx="1574800" cy="108938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10" name="Picture 2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6049" y="5736480"/>
            <a:ext cx="1587501" cy="1121520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11" name="Picture 2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4646662"/>
            <a:ext cx="1574800" cy="108981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12" name="Picture 2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1384300"/>
            <a:ext cx="1574800" cy="1083586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13" name="Picture 3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3557274"/>
            <a:ext cx="1574801" cy="108938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76400" y="228600"/>
            <a:ext cx="7467600" cy="1905000"/>
          </a:xfrm>
        </p:spPr>
        <p:txBody>
          <a:bodyPr/>
          <a:lstStyle/>
          <a:p>
            <a:pPr eaLnBrk="1" hangingPunct="1"/>
            <a:r>
              <a:rPr lang="en-US" altLang="ru-RU" b="1" dirty="0" smtClean="0">
                <a:solidFill>
                  <a:srgbClr val="0066FF"/>
                </a:solidFill>
                <a:latin typeface="Arial" charset="0"/>
                <a:cs typeface="Arial" charset="0"/>
              </a:rPr>
              <a:t>Factors of localization </a:t>
            </a:r>
            <a:br>
              <a:rPr lang="en-US" altLang="ru-RU" b="1" dirty="0" smtClean="0">
                <a:solidFill>
                  <a:srgbClr val="0066FF"/>
                </a:solidFill>
                <a:latin typeface="Arial" charset="0"/>
                <a:cs typeface="Arial" charset="0"/>
              </a:rPr>
            </a:br>
            <a:r>
              <a:rPr lang="en-US" altLang="ru-RU" b="1" dirty="0" smtClean="0">
                <a:solidFill>
                  <a:srgbClr val="0066FF"/>
                </a:solidFill>
                <a:latin typeface="Arial" charset="0"/>
                <a:cs typeface="Arial" charset="0"/>
              </a:rPr>
              <a:t>of the project </a:t>
            </a:r>
            <a:endParaRPr lang="uk-UA" altLang="ru-RU" b="1" dirty="0" smtClean="0">
              <a:solidFill>
                <a:srgbClr val="0066FF"/>
              </a:solidFill>
              <a:latin typeface="Arial" charset="0"/>
              <a:cs typeface="Arial" charset="0"/>
            </a:endParaRPr>
          </a:p>
        </p:txBody>
      </p:sp>
      <p:sp>
        <p:nvSpPr>
          <p:cNvPr id="44035" name="Прямоугольник 5"/>
          <p:cNvSpPr>
            <a:spLocks noChangeArrowheads="1"/>
          </p:cNvSpPr>
          <p:nvPr/>
        </p:nvSpPr>
        <p:spPr bwMode="auto">
          <a:xfrm>
            <a:off x="2057400" y="2438400"/>
            <a:ext cx="6781800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ru-RU" sz="2000" b="1" dirty="0"/>
              <a:t>     </a:t>
            </a:r>
            <a:r>
              <a:rPr lang="en-US" altLang="ru-RU" sz="2000" b="1" dirty="0">
                <a:solidFill>
                  <a:srgbClr val="008000"/>
                </a:solidFill>
              </a:rPr>
              <a:t>The territory                          164.29 hectares	</a:t>
            </a:r>
          </a:p>
          <a:p>
            <a:r>
              <a:rPr lang="en-US" altLang="ru-RU" sz="2000" b="1" dirty="0">
                <a:solidFill>
                  <a:srgbClr val="008000"/>
                </a:solidFill>
              </a:rPr>
              <a:t>     Location                                2 km from Ternopil</a:t>
            </a:r>
          </a:p>
          <a:p>
            <a:r>
              <a:rPr lang="en-US" altLang="ru-RU" sz="2000" b="1" dirty="0">
                <a:solidFill>
                  <a:srgbClr val="008000"/>
                </a:solidFill>
              </a:rPr>
              <a:t>     Potential passenger traffic:  100 passengers / hour, </a:t>
            </a:r>
          </a:p>
          <a:p>
            <a:r>
              <a:rPr lang="en-US" altLang="ru-RU" sz="2000" b="1" dirty="0">
                <a:solidFill>
                  <a:srgbClr val="008000"/>
                </a:solidFill>
              </a:rPr>
              <a:t>                                                   2000 passengers / day</a:t>
            </a:r>
          </a:p>
          <a:p>
            <a:endParaRPr lang="en-US" altLang="ru-RU" sz="2000" b="1" dirty="0">
              <a:solidFill>
                <a:srgbClr val="008000"/>
              </a:solidFill>
            </a:endParaRPr>
          </a:p>
          <a:p>
            <a:r>
              <a:rPr lang="en-US" altLang="ru-RU" sz="2000" b="1" dirty="0">
                <a:solidFill>
                  <a:srgbClr val="008000"/>
                </a:solidFill>
              </a:rPr>
              <a:t>      The ability to </a:t>
            </a:r>
            <a:r>
              <a:rPr lang="en-US" altLang="ru-RU" sz="2000" b="1" dirty="0" smtClean="0">
                <a:solidFill>
                  <a:srgbClr val="008000"/>
                </a:solidFill>
              </a:rPr>
              <a:t>accommodate</a:t>
            </a:r>
            <a:endParaRPr lang="en-US" altLang="ru-RU" sz="2000" b="1" dirty="0">
              <a:solidFill>
                <a:srgbClr val="008000"/>
              </a:solidFill>
            </a:endParaRPr>
          </a:p>
          <a:p>
            <a:r>
              <a:rPr lang="en-US" altLang="ru-RU" sz="2000" b="1" dirty="0">
                <a:solidFill>
                  <a:srgbClr val="008000"/>
                </a:solidFill>
              </a:rPr>
              <a:t>      </a:t>
            </a:r>
            <a:r>
              <a:rPr lang="en-US" altLang="ru-RU" sz="2000" b="1" dirty="0" smtClean="0">
                <a:solidFill>
                  <a:srgbClr val="008000"/>
                </a:solidFill>
              </a:rPr>
              <a:t>aircraft:</a:t>
            </a:r>
            <a:r>
              <a:rPr lang="en-US" altLang="ru-RU" sz="2000" b="1" dirty="0">
                <a:solidFill>
                  <a:srgbClr val="008000"/>
                </a:solidFill>
              </a:rPr>
              <a:t>		            CLASS : 2,3,4;  A-320, </a:t>
            </a:r>
          </a:p>
          <a:p>
            <a:r>
              <a:rPr lang="en-US" altLang="ru-RU" sz="2000" b="1" dirty="0">
                <a:solidFill>
                  <a:srgbClr val="008000"/>
                </a:solidFill>
              </a:rPr>
              <a:t>                                                    Boeing-737-100,</a:t>
            </a:r>
          </a:p>
          <a:p>
            <a:r>
              <a:rPr lang="en-US" altLang="ru-RU" sz="2000" b="1" dirty="0">
                <a:solidFill>
                  <a:srgbClr val="008000"/>
                </a:solidFill>
              </a:rPr>
              <a:t>                                                    Embraer-45, Douglas-9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1143000" cy="6858000"/>
          </a:xfrm>
          <a:prstGeom prst="rect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44037" name="Рисунок 1"/>
          <p:cNvPicPr>
            <a:picLocks noChangeAspect="1"/>
          </p:cNvPicPr>
          <p:nvPr/>
        </p:nvPicPr>
        <p:blipFill>
          <a:blip r:embed="rId2"/>
          <a:srcRect l="15265" t="11205" r="17131" b="8122"/>
          <a:stretch>
            <a:fillRect/>
          </a:stretch>
        </p:blipFill>
        <p:spPr bwMode="auto">
          <a:xfrm>
            <a:off x="152400" y="0"/>
            <a:ext cx="1574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/>
            </a:extLst>
          </a:blip>
          <a:srcRect t="6856" b="6856"/>
          <a:stretch/>
        </p:blipFill>
        <p:spPr bwMode="auto">
          <a:xfrm>
            <a:off x="152400" y="2467886"/>
            <a:ext cx="1574800" cy="108938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8" name="Picture 2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6049" y="5736480"/>
            <a:ext cx="1587501" cy="1121520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9" name="Picture 2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4646662"/>
            <a:ext cx="1574800" cy="108981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10" name="Picture 2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1384300"/>
            <a:ext cx="1574800" cy="1083586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11" name="Picture 3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3557274"/>
            <a:ext cx="1574801" cy="108938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Рисунок 6" descr="aeroport1.jpg"/>
          <p:cNvPicPr>
            <a:picLocks noChangeAspect="1"/>
          </p:cNvPicPr>
          <p:nvPr/>
        </p:nvPicPr>
        <p:blipFill>
          <a:blip r:embed="rId2"/>
          <a:srcRect l="1141" t="4344" r="1901" b="3474"/>
          <a:stretch>
            <a:fillRect/>
          </a:stretch>
        </p:blipFill>
        <p:spPr bwMode="auto">
          <a:xfrm>
            <a:off x="3516313" y="303213"/>
            <a:ext cx="5276850" cy="21955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2125" y="2449513"/>
            <a:ext cx="5561013" cy="34655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/>
          <a:srcRect t="-3139"/>
          <a:stretch/>
        </p:blipFill>
        <p:spPr>
          <a:xfrm>
            <a:off x="5943600" y="3886200"/>
            <a:ext cx="3074988" cy="28638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1143000" cy="6858000"/>
          </a:xfrm>
          <a:prstGeom prst="rect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45062" name="Рисунок 1"/>
          <p:cNvPicPr>
            <a:picLocks noChangeAspect="1"/>
          </p:cNvPicPr>
          <p:nvPr/>
        </p:nvPicPr>
        <p:blipFill>
          <a:blip r:embed="rId5"/>
          <a:srcRect l="15265" t="11205" r="17131" b="8122"/>
          <a:stretch>
            <a:fillRect/>
          </a:stretch>
        </p:blipFill>
        <p:spPr bwMode="auto">
          <a:xfrm>
            <a:off x="152400" y="0"/>
            <a:ext cx="1574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/>
            </a:extLst>
          </a:blip>
          <a:srcRect t="6856" b="6856"/>
          <a:stretch/>
        </p:blipFill>
        <p:spPr bwMode="auto">
          <a:xfrm>
            <a:off x="152400" y="2467886"/>
            <a:ext cx="1574800" cy="108938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9" name="Picture 2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6049" y="5736480"/>
            <a:ext cx="1587501" cy="1121520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12" name="Picture 2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4646662"/>
            <a:ext cx="1574800" cy="108981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13" name="Picture 2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1384300"/>
            <a:ext cx="1574800" cy="1083586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14" name="Picture 3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3557274"/>
            <a:ext cx="1574801" cy="108938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274638"/>
            <a:ext cx="7086600" cy="1143000"/>
          </a:xfrm>
        </p:spPr>
        <p:txBody>
          <a:bodyPr/>
          <a:lstStyle/>
          <a:p>
            <a:pPr eaLnBrk="1" hangingPunct="1"/>
            <a:r>
              <a:rPr lang="en-US" altLang="ru-RU" b="1" dirty="0" smtClean="0">
                <a:solidFill>
                  <a:srgbClr val="0066FF"/>
                </a:solidFill>
                <a:latin typeface="Arial" charset="0"/>
                <a:cs typeface="Arial" charset="0"/>
              </a:rPr>
              <a:t>Waste recycling plant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idx="1"/>
          </p:nvPr>
        </p:nvSpPr>
        <p:spPr>
          <a:xfrm>
            <a:off x="1905000" y="1600200"/>
            <a:ext cx="7086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ru-RU" sz="2400" dirty="0" smtClean="0">
                <a:solidFill>
                  <a:srgbClr val="008000"/>
                </a:solidFill>
                <a:latin typeface="Arial" charset="0"/>
                <a:cs typeface="Arial" charset="0"/>
              </a:rPr>
              <a:t>City produces 100 thousand tons of solid waste annually or 400 thousand cubic meters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ru-RU" sz="2400" dirty="0" smtClean="0">
                <a:solidFill>
                  <a:srgbClr val="008000"/>
                </a:solidFill>
                <a:latin typeface="Arial" charset="0"/>
                <a:cs typeface="Arial" charset="0"/>
              </a:rPr>
              <a:t>There’s no garbage recycling plant neither in the city nor in the region within a radius </a:t>
            </a:r>
            <a:br>
              <a:rPr lang="en-US" altLang="ru-RU" sz="2400" dirty="0" smtClean="0">
                <a:solidFill>
                  <a:srgbClr val="008000"/>
                </a:solidFill>
                <a:latin typeface="Arial" charset="0"/>
                <a:cs typeface="Arial" charset="0"/>
              </a:rPr>
            </a:br>
            <a:r>
              <a:rPr lang="en-US" altLang="ru-RU" sz="2400" dirty="0" smtClean="0">
                <a:solidFill>
                  <a:srgbClr val="008000"/>
                </a:solidFill>
                <a:latin typeface="Arial" charset="0"/>
                <a:cs typeface="Arial" charset="0"/>
              </a:rPr>
              <a:t>of 70-80 km</a:t>
            </a:r>
          </a:p>
          <a:p>
            <a:pPr eaLnBrk="1" hangingPunct="1">
              <a:lnSpc>
                <a:spcPct val="90000"/>
              </a:lnSpc>
            </a:pPr>
            <a:r>
              <a:rPr lang="en-US" altLang="ru-RU" sz="2400" dirty="0" smtClean="0">
                <a:solidFill>
                  <a:srgbClr val="008000"/>
                </a:solidFill>
                <a:latin typeface="Arial" charset="0"/>
                <a:cs typeface="Arial" charset="0"/>
              </a:rPr>
              <a:t>The land plot for construction is available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ru-RU" sz="2400" dirty="0" smtClean="0">
                <a:solidFill>
                  <a:srgbClr val="008000"/>
                </a:solidFill>
                <a:latin typeface="Arial" charset="0"/>
                <a:cs typeface="Arial" charset="0"/>
              </a:rPr>
              <a:t>A factory can specialize  on sorting of garbage and processing of the solid waste, as well as on energy generation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ru-RU" sz="2400" dirty="0" smtClean="0">
                <a:solidFill>
                  <a:srgbClr val="008000"/>
                </a:solidFill>
                <a:latin typeface="Arial" charset="0"/>
                <a:cs typeface="Arial" charset="0"/>
              </a:rPr>
              <a:t>World experience shows that profitability of waste recycling plants is high, from 20% and above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ru-RU" altLang="ru-RU" sz="2400" dirty="0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1143000" cy="6858000"/>
          </a:xfrm>
          <a:prstGeom prst="rect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46085" name="Рисунок 1"/>
          <p:cNvPicPr>
            <a:picLocks noChangeAspect="1"/>
          </p:cNvPicPr>
          <p:nvPr/>
        </p:nvPicPr>
        <p:blipFill>
          <a:blip r:embed="rId2"/>
          <a:srcRect l="15265" t="11205" r="17131" b="8122"/>
          <a:stretch>
            <a:fillRect/>
          </a:stretch>
        </p:blipFill>
        <p:spPr bwMode="auto">
          <a:xfrm>
            <a:off x="152400" y="0"/>
            <a:ext cx="1574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/>
            </a:extLst>
          </a:blip>
          <a:srcRect t="6856" b="6856"/>
          <a:stretch/>
        </p:blipFill>
        <p:spPr bwMode="auto">
          <a:xfrm>
            <a:off x="152400" y="2467886"/>
            <a:ext cx="1574800" cy="108938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8" name="Picture 2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6049" y="5736480"/>
            <a:ext cx="1587501" cy="1121520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9" name="Picture 2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4646662"/>
            <a:ext cx="1574800" cy="108981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10" name="Picture 2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1384300"/>
            <a:ext cx="1574800" cy="1083586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11" name="Picture 3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3557274"/>
            <a:ext cx="1574801" cy="108938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524000" y="274638"/>
            <a:ext cx="716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uk-UA" altLang="ru-RU" sz="4800" b="1" kern="0" dirty="0" smtClean="0">
              <a:solidFill>
                <a:srgbClr val="0066FF"/>
              </a:solidFill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676400" y="427038"/>
            <a:ext cx="716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/>
          <a:lstStyle/>
          <a:p>
            <a:pPr algn="ctr"/>
            <a:r>
              <a:rPr lang="en-US" altLang="ru-RU" sz="3600" b="1">
                <a:solidFill>
                  <a:srgbClr val="0066FF"/>
                </a:solidFill>
              </a:rPr>
              <a:t>Waste recycling plant</a:t>
            </a:r>
            <a:endParaRPr lang="uk-UA" altLang="ru-RU" sz="3600" b="1">
              <a:solidFill>
                <a:srgbClr val="0066FF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0713" y="2133600"/>
            <a:ext cx="6734175" cy="44973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1143000" cy="6858000"/>
          </a:xfrm>
          <a:prstGeom prst="rect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47110" name="Рисунок 1"/>
          <p:cNvPicPr>
            <a:picLocks noChangeAspect="1"/>
          </p:cNvPicPr>
          <p:nvPr/>
        </p:nvPicPr>
        <p:blipFill>
          <a:blip r:embed="rId3"/>
          <a:srcRect l="15265" t="11205" r="17131" b="8122"/>
          <a:stretch>
            <a:fillRect/>
          </a:stretch>
        </p:blipFill>
        <p:spPr bwMode="auto">
          <a:xfrm>
            <a:off x="152400" y="0"/>
            <a:ext cx="1574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/>
            </a:extLst>
          </a:blip>
          <a:srcRect t="6856" b="6856"/>
          <a:stretch/>
        </p:blipFill>
        <p:spPr bwMode="auto">
          <a:xfrm>
            <a:off x="152400" y="2467886"/>
            <a:ext cx="1574800" cy="108938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8" name="Picture 2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6049" y="5736480"/>
            <a:ext cx="1587501" cy="1121520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9" name="Picture 2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4646662"/>
            <a:ext cx="1574800" cy="108981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10" name="Picture 2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1384300"/>
            <a:ext cx="1574800" cy="1083586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11" name="Picture 3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3557274"/>
            <a:ext cx="1574801" cy="108938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0" y="0"/>
            <a:ext cx="7772400" cy="1600200"/>
          </a:xfrm>
        </p:spPr>
        <p:txBody>
          <a:bodyPr/>
          <a:lstStyle/>
          <a:p>
            <a:pPr eaLnBrk="1" hangingPunct="1"/>
            <a:r>
              <a:rPr lang="en-US" altLang="ru-RU" b="1" smtClean="0">
                <a:solidFill>
                  <a:srgbClr val="0066FF"/>
                </a:solidFill>
                <a:latin typeface="Arial" charset="0"/>
                <a:cs typeface="Arial" charset="0"/>
              </a:rPr>
              <a:t>Energy Efficiency </a:t>
            </a:r>
            <a:br>
              <a:rPr lang="en-US" altLang="ru-RU" b="1" smtClean="0">
                <a:solidFill>
                  <a:srgbClr val="0066FF"/>
                </a:solidFill>
                <a:latin typeface="Arial" charset="0"/>
                <a:cs typeface="Arial" charset="0"/>
              </a:rPr>
            </a:br>
            <a:r>
              <a:rPr lang="en-US" altLang="ru-RU" b="1" smtClean="0">
                <a:solidFill>
                  <a:srgbClr val="0066FF"/>
                </a:solidFill>
                <a:latin typeface="Arial" charset="0"/>
                <a:cs typeface="Arial" charset="0"/>
              </a:rPr>
              <a:t>and Alternative Energy</a:t>
            </a:r>
          </a:p>
        </p:txBody>
      </p:sp>
      <p:sp>
        <p:nvSpPr>
          <p:cNvPr id="3584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57400" y="1524000"/>
            <a:ext cx="7162800" cy="1371600"/>
          </a:xfrm>
        </p:spPr>
        <p:txBody>
          <a:bodyPr rtlCol="0">
            <a:normAutofit/>
          </a:bodyPr>
          <a:lstStyle/>
          <a:p>
            <a:pPr algn="l" eaLnBrk="1" fontAlgn="auto" hangingPunct="1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ru-RU" sz="24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consumed (by all customers) in 2013:</a:t>
            </a:r>
            <a:r>
              <a:rPr lang="en-US" altLang="ru-RU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uk-UA" altLang="ru-RU" sz="2400" dirty="0" smtClean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eaLnBrk="1" fontAlgn="auto" hangingPunct="1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ru-RU" sz="24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natural gas - 250,1 </a:t>
            </a:r>
            <a:r>
              <a:rPr lang="en-US" altLang="ru-RU" sz="24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mln</a:t>
            </a:r>
            <a:r>
              <a:rPr lang="en-US" altLang="ru-RU" sz="24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cubic meters </a:t>
            </a:r>
            <a:endParaRPr lang="uk-UA" altLang="ru-RU" sz="2400" b="1" dirty="0" smtClean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eaLnBrk="1" fontAlgn="auto" hangingPunct="1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ru-RU" sz="24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electric power - 370 thousand </a:t>
            </a:r>
            <a:r>
              <a:rPr lang="en-US" altLang="ru-RU" sz="24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MWh</a:t>
            </a:r>
            <a:r>
              <a:rPr lang="en-US" altLang="ru-RU" sz="24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per hour</a:t>
            </a:r>
          </a:p>
          <a:p>
            <a:pPr algn="l" eaLnBrk="1" fontAlgn="auto" hangingPunct="1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uk-UA" altLang="ru-RU" sz="2400" dirty="0" smtClean="0"/>
          </a:p>
        </p:txBody>
      </p:sp>
      <p:sp>
        <p:nvSpPr>
          <p:cNvPr id="48132" name="Rectangle 5"/>
          <p:cNvSpPr>
            <a:spLocks noChangeArrowheads="1"/>
          </p:cNvSpPr>
          <p:nvPr/>
        </p:nvSpPr>
        <p:spPr bwMode="auto">
          <a:xfrm>
            <a:off x="2133600" y="3962400"/>
            <a:ext cx="457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altLang="ru-RU"/>
          </a:p>
        </p:txBody>
      </p:sp>
      <p:sp>
        <p:nvSpPr>
          <p:cNvPr id="48133" name="Прямоугольник 7"/>
          <p:cNvSpPr>
            <a:spLocks noChangeArrowheads="1"/>
          </p:cNvSpPr>
          <p:nvPr/>
        </p:nvSpPr>
        <p:spPr bwMode="auto">
          <a:xfrm>
            <a:off x="2133600" y="2638425"/>
            <a:ext cx="6553200" cy="244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ru-RU" sz="900" dirty="0"/>
              <a:t/>
            </a:r>
            <a:br>
              <a:rPr lang="en-US" altLang="ru-RU" sz="900" dirty="0"/>
            </a:br>
            <a:r>
              <a:rPr lang="uk-UA" altLang="ru-RU" sz="900" dirty="0"/>
              <a:t>   </a:t>
            </a:r>
            <a:r>
              <a:rPr lang="en-US" altLang="ru-RU" sz="2400" dirty="0">
                <a:solidFill>
                  <a:srgbClr val="008000"/>
                </a:solidFill>
              </a:rPr>
              <a:t>Total costs – 1 300 000 000 GRN - for generation of heating energy for heating and hot water supply</a:t>
            </a:r>
          </a:p>
          <a:p>
            <a:r>
              <a:rPr lang="uk-UA" altLang="ru-RU" sz="2400" dirty="0">
                <a:solidFill>
                  <a:srgbClr val="008000"/>
                </a:solidFill>
              </a:rPr>
              <a:t>  </a:t>
            </a:r>
            <a:r>
              <a:rPr lang="en-US" altLang="ru-RU" sz="2400" dirty="0">
                <a:solidFill>
                  <a:srgbClr val="008000"/>
                </a:solidFill>
              </a:rPr>
              <a:t>We are ready to buy this energy from a </a:t>
            </a:r>
            <a:r>
              <a:rPr lang="en-US" altLang="ru-RU" sz="2400" dirty="0" smtClean="0">
                <a:solidFill>
                  <a:srgbClr val="008000"/>
                </a:solidFill>
              </a:rPr>
              <a:t>company, </a:t>
            </a:r>
            <a:r>
              <a:rPr lang="en-US" altLang="ru-RU" sz="2400" dirty="0">
                <a:solidFill>
                  <a:srgbClr val="008000"/>
                </a:solidFill>
              </a:rPr>
              <a:t>which produces it from alternative </a:t>
            </a:r>
            <a:r>
              <a:rPr lang="en-US" altLang="ru-RU" sz="2400" dirty="0" smtClean="0">
                <a:solidFill>
                  <a:srgbClr val="008000"/>
                </a:solidFill>
              </a:rPr>
              <a:t>sources </a:t>
            </a:r>
            <a:r>
              <a:rPr lang="en-US" altLang="ru-RU" sz="2400" dirty="0">
                <a:solidFill>
                  <a:srgbClr val="008000"/>
                </a:solidFill>
              </a:rPr>
              <a:t>and ecological </a:t>
            </a:r>
            <a:r>
              <a:rPr lang="en-US" altLang="ru-RU" sz="2400" dirty="0" smtClean="0">
                <a:solidFill>
                  <a:srgbClr val="008000"/>
                </a:solidFill>
              </a:rPr>
              <a:t>energy  </a:t>
            </a:r>
            <a:endParaRPr lang="en-US" altLang="ru-RU" sz="2400" dirty="0">
              <a:solidFill>
                <a:srgbClr val="008000"/>
              </a:solidFill>
            </a:endParaRPr>
          </a:p>
        </p:txBody>
      </p:sp>
      <p:sp>
        <p:nvSpPr>
          <p:cNvPr id="48134" name="Rectangle 9"/>
          <p:cNvSpPr>
            <a:spLocks noChangeArrowheads="1"/>
          </p:cNvSpPr>
          <p:nvPr/>
        </p:nvSpPr>
        <p:spPr bwMode="auto">
          <a:xfrm>
            <a:off x="2233613" y="5084763"/>
            <a:ext cx="7086600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uk-UA" altLang="ru-RU" sz="2400" dirty="0" err="1" smtClean="0">
                <a:solidFill>
                  <a:srgbClr val="008000"/>
                </a:solidFill>
              </a:rPr>
              <a:t>Municipal</a:t>
            </a:r>
            <a:r>
              <a:rPr lang="uk-UA" altLang="ru-RU" sz="2400" dirty="0" smtClean="0">
                <a:solidFill>
                  <a:srgbClr val="008000"/>
                </a:solidFill>
              </a:rPr>
              <a:t> </a:t>
            </a:r>
            <a:r>
              <a:rPr lang="uk-UA" altLang="ru-RU" sz="2400" dirty="0" err="1" smtClean="0">
                <a:solidFill>
                  <a:srgbClr val="008000"/>
                </a:solidFill>
              </a:rPr>
              <a:t>Enterprise</a:t>
            </a:r>
            <a:r>
              <a:rPr lang="uk-UA" altLang="ru-RU" sz="2400" dirty="0" smtClean="0">
                <a:solidFill>
                  <a:srgbClr val="008000"/>
                </a:solidFill>
              </a:rPr>
              <a:t> "</a:t>
            </a:r>
            <a:r>
              <a:rPr lang="uk-UA" altLang="ru-RU" sz="2400" dirty="0" err="1" smtClean="0">
                <a:solidFill>
                  <a:srgbClr val="008000"/>
                </a:solidFill>
              </a:rPr>
              <a:t>Ternopilmiskteplokomunenergo“</a:t>
            </a:r>
            <a:r>
              <a:rPr lang="uk-UA" altLang="ru-RU" sz="2400" dirty="0" smtClean="0">
                <a:solidFill>
                  <a:srgbClr val="008000"/>
                </a:solidFill>
              </a:rPr>
              <a:t> </a:t>
            </a:r>
            <a:r>
              <a:rPr lang="uk-UA" altLang="ru-RU" sz="2400" dirty="0" err="1" smtClean="0">
                <a:solidFill>
                  <a:srgbClr val="008000"/>
                </a:solidFill>
              </a:rPr>
              <a:t>has</a:t>
            </a:r>
            <a:r>
              <a:rPr lang="uk-UA" altLang="ru-RU" sz="2400" dirty="0" smtClean="0">
                <a:solidFill>
                  <a:srgbClr val="008000"/>
                </a:solidFill>
              </a:rPr>
              <a:t> </a:t>
            </a:r>
            <a:r>
              <a:rPr lang="uk-UA" altLang="ru-RU" sz="2400" dirty="0" err="1" smtClean="0">
                <a:solidFill>
                  <a:srgbClr val="008000"/>
                </a:solidFill>
              </a:rPr>
              <a:t>produced</a:t>
            </a:r>
            <a:r>
              <a:rPr lang="uk-UA" altLang="ru-RU" sz="2400" dirty="0" smtClean="0">
                <a:solidFill>
                  <a:srgbClr val="008000"/>
                </a:solidFill>
              </a:rPr>
              <a:t> </a:t>
            </a:r>
            <a:r>
              <a:rPr lang="uk-UA" altLang="ru-RU" sz="2400" dirty="0" err="1" smtClean="0">
                <a:solidFill>
                  <a:srgbClr val="008000"/>
                </a:solidFill>
              </a:rPr>
              <a:t>and</a:t>
            </a:r>
            <a:r>
              <a:rPr lang="uk-UA" altLang="ru-RU" sz="2400" dirty="0" smtClean="0">
                <a:solidFill>
                  <a:srgbClr val="008000"/>
                </a:solidFill>
              </a:rPr>
              <a:t> </a:t>
            </a:r>
            <a:r>
              <a:rPr lang="uk-UA" altLang="ru-RU" sz="2400" dirty="0" err="1" smtClean="0">
                <a:solidFill>
                  <a:srgbClr val="008000"/>
                </a:solidFill>
              </a:rPr>
              <a:t>released</a:t>
            </a:r>
            <a:r>
              <a:rPr lang="uk-UA" altLang="ru-RU" sz="2400" dirty="0" smtClean="0">
                <a:solidFill>
                  <a:srgbClr val="008000"/>
                </a:solidFill>
              </a:rPr>
              <a:t> 569 677,4 </a:t>
            </a:r>
            <a:r>
              <a:rPr lang="uk-UA" altLang="ru-RU" sz="2400" dirty="0" err="1" smtClean="0">
                <a:solidFill>
                  <a:srgbClr val="008000"/>
                </a:solidFill>
              </a:rPr>
              <a:t>Gcal</a:t>
            </a:r>
            <a:r>
              <a:rPr lang="uk-UA" altLang="ru-RU" sz="2400" dirty="0" smtClean="0">
                <a:solidFill>
                  <a:srgbClr val="008000"/>
                </a:solidFill>
              </a:rPr>
              <a:t> </a:t>
            </a:r>
            <a:r>
              <a:rPr lang="uk-UA" altLang="ru-RU" sz="2400" dirty="0" err="1" smtClean="0">
                <a:solidFill>
                  <a:srgbClr val="008000"/>
                </a:solidFill>
              </a:rPr>
              <a:t>of</a:t>
            </a:r>
            <a:r>
              <a:rPr lang="uk-UA" altLang="ru-RU" sz="2400" dirty="0" smtClean="0">
                <a:solidFill>
                  <a:srgbClr val="008000"/>
                </a:solidFill>
              </a:rPr>
              <a:t> </a:t>
            </a:r>
            <a:r>
              <a:rPr lang="uk-UA" altLang="ru-RU" sz="2400" smtClean="0">
                <a:solidFill>
                  <a:srgbClr val="008000"/>
                </a:solidFill>
              </a:rPr>
              <a:t>heating</a:t>
            </a:r>
            <a:r>
              <a:rPr lang="uk-UA" altLang="ru-RU" sz="2400" dirty="0" smtClean="0">
                <a:solidFill>
                  <a:srgbClr val="008000"/>
                </a:solidFill>
              </a:rPr>
              <a:t> </a:t>
            </a:r>
            <a:r>
              <a:rPr lang="uk-UA" altLang="ru-RU" sz="2400" dirty="0" err="1" smtClean="0">
                <a:solidFill>
                  <a:srgbClr val="008000"/>
                </a:solidFill>
              </a:rPr>
              <a:t>energy</a:t>
            </a:r>
            <a:r>
              <a:rPr lang="uk-UA" altLang="ru-RU" sz="2400" dirty="0" smtClean="0">
                <a:solidFill>
                  <a:srgbClr val="008000"/>
                </a:solidFill>
              </a:rPr>
              <a:t> </a:t>
            </a:r>
          </a:p>
          <a:p>
            <a:r>
              <a:rPr lang="uk-UA" altLang="ru-RU" sz="2400" dirty="0" err="1" smtClean="0">
                <a:solidFill>
                  <a:srgbClr val="008000"/>
                </a:solidFill>
              </a:rPr>
              <a:t>in</a:t>
            </a:r>
            <a:r>
              <a:rPr lang="uk-UA" altLang="ru-RU" sz="2400" dirty="0" smtClean="0">
                <a:solidFill>
                  <a:srgbClr val="008000"/>
                </a:solidFill>
              </a:rPr>
              <a:t> 2013 </a:t>
            </a:r>
            <a:endParaRPr lang="uk-UA" altLang="ru-RU" sz="2400" dirty="0">
              <a:solidFill>
                <a:srgbClr val="008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1143000" cy="6858000"/>
          </a:xfrm>
          <a:prstGeom prst="rect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48136" name="Рисунок 1"/>
          <p:cNvPicPr>
            <a:picLocks noChangeAspect="1"/>
          </p:cNvPicPr>
          <p:nvPr/>
        </p:nvPicPr>
        <p:blipFill>
          <a:blip r:embed="rId2"/>
          <a:srcRect l="15265" t="11205" r="17131" b="8122"/>
          <a:stretch>
            <a:fillRect/>
          </a:stretch>
        </p:blipFill>
        <p:spPr bwMode="auto">
          <a:xfrm>
            <a:off x="152400" y="0"/>
            <a:ext cx="1574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/>
            </a:extLst>
          </a:blip>
          <a:srcRect t="6856" b="6856"/>
          <a:stretch/>
        </p:blipFill>
        <p:spPr bwMode="auto">
          <a:xfrm>
            <a:off x="152400" y="2467886"/>
            <a:ext cx="1574800" cy="108938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11" name="Picture 2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6049" y="5736480"/>
            <a:ext cx="1587501" cy="1121520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12" name="Picture 2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4646662"/>
            <a:ext cx="1574800" cy="108981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13" name="Picture 2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1384300"/>
            <a:ext cx="1574800" cy="1083586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14" name="Picture 3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3557274"/>
            <a:ext cx="1574801" cy="108938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274638"/>
            <a:ext cx="7010400" cy="1143000"/>
          </a:xfrm>
        </p:spPr>
        <p:txBody>
          <a:bodyPr/>
          <a:lstStyle/>
          <a:p>
            <a:pPr eaLnBrk="1" hangingPunct="1"/>
            <a:r>
              <a:rPr lang="en-US" altLang="ru-RU" b="1" smtClean="0">
                <a:solidFill>
                  <a:srgbClr val="0066FF"/>
                </a:solidFill>
                <a:latin typeface="Arial" charset="0"/>
                <a:cs typeface="Arial" charset="0"/>
              </a:rPr>
              <a:t>Ternopil in Ukraine</a:t>
            </a:r>
            <a:endParaRPr lang="uk-UA" altLang="ru-RU" b="1" smtClean="0">
              <a:solidFill>
                <a:srgbClr val="0066FF"/>
              </a:solidFill>
              <a:latin typeface="Arial" charset="0"/>
              <a:cs typeface="Arial" charset="0"/>
            </a:endParaRPr>
          </a:p>
        </p:txBody>
      </p:sp>
      <p:pic>
        <p:nvPicPr>
          <p:cNvPr id="7172" name="Рисунок 4" descr="Рисунок1.png"/>
          <p:cNvPicPr>
            <a:picLocks noChangeAspect="1"/>
          </p:cNvPicPr>
          <p:nvPr/>
        </p:nvPicPr>
        <p:blipFill>
          <a:blip r:embed="rId2"/>
          <a:srcRect l="19675" t="13998" r="874" b="10954"/>
          <a:stretch>
            <a:fillRect/>
          </a:stretch>
        </p:blipFill>
        <p:spPr bwMode="auto">
          <a:xfrm>
            <a:off x="2125663" y="1600200"/>
            <a:ext cx="6815137" cy="46243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1143000" cy="6858000"/>
          </a:xfrm>
          <a:prstGeom prst="rect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7173" name="Рисунок 1"/>
          <p:cNvPicPr>
            <a:picLocks noChangeAspect="1"/>
          </p:cNvPicPr>
          <p:nvPr/>
        </p:nvPicPr>
        <p:blipFill>
          <a:blip r:embed="rId3"/>
          <a:srcRect l="15265" t="11205" r="17131" b="8122"/>
          <a:stretch>
            <a:fillRect/>
          </a:stretch>
        </p:blipFill>
        <p:spPr bwMode="auto">
          <a:xfrm>
            <a:off x="152400" y="0"/>
            <a:ext cx="1574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/>
            </a:extLst>
          </a:blip>
          <a:srcRect t="6856" b="6856"/>
          <a:stretch/>
        </p:blipFill>
        <p:spPr bwMode="auto">
          <a:xfrm>
            <a:off x="152400" y="2467886"/>
            <a:ext cx="1574800" cy="108938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8" name="Picture 2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6049" y="5736480"/>
            <a:ext cx="1587501" cy="1121520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9" name="Picture 2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4646662"/>
            <a:ext cx="1574800" cy="108981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10" name="Picture 2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1384300"/>
            <a:ext cx="1574800" cy="1083586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11" name="Picture 3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3557274"/>
            <a:ext cx="1574801" cy="108938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71600" y="304800"/>
            <a:ext cx="7772400" cy="1219200"/>
          </a:xfrm>
        </p:spPr>
        <p:txBody>
          <a:bodyPr/>
          <a:lstStyle/>
          <a:p>
            <a:pPr eaLnBrk="1" hangingPunct="1"/>
            <a:r>
              <a:rPr lang="en-US" altLang="ru-RU" sz="4000" b="1" smtClean="0">
                <a:solidFill>
                  <a:srgbClr val="0066FF"/>
                </a:solidFill>
                <a:latin typeface="Arial" charset="0"/>
                <a:cs typeface="Arial" charset="0"/>
              </a:rPr>
              <a:t>Energy Services Companies (ESCO) </a:t>
            </a:r>
            <a:br>
              <a:rPr lang="en-US" altLang="ru-RU" sz="4000" b="1" smtClean="0">
                <a:solidFill>
                  <a:srgbClr val="0066FF"/>
                </a:solidFill>
                <a:latin typeface="Arial" charset="0"/>
                <a:cs typeface="Arial" charset="0"/>
              </a:rPr>
            </a:br>
            <a:r>
              <a:rPr lang="en-US" altLang="ru-RU" sz="4000" b="1" smtClean="0">
                <a:solidFill>
                  <a:srgbClr val="0066FF"/>
                </a:solidFill>
                <a:latin typeface="Arial" charset="0"/>
                <a:cs typeface="Arial" charset="0"/>
              </a:rPr>
              <a:t>and Thermo-modernization</a:t>
            </a:r>
          </a:p>
        </p:txBody>
      </p:sp>
      <p:sp>
        <p:nvSpPr>
          <p:cNvPr id="49155" name="Прямоугольник 8"/>
          <p:cNvSpPr>
            <a:spLocks noChangeArrowheads="1"/>
          </p:cNvSpPr>
          <p:nvPr/>
        </p:nvSpPr>
        <p:spPr bwMode="auto">
          <a:xfrm>
            <a:off x="1828800" y="1828800"/>
            <a:ext cx="69342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ru-RU" sz="2400" dirty="0">
                <a:solidFill>
                  <a:srgbClr val="008000"/>
                </a:solidFill>
              </a:rPr>
              <a:t>There are 90 objects of the social sphere (schools, hospitals, </a:t>
            </a:r>
            <a:r>
              <a:rPr lang="en-US" altLang="ru-RU" sz="2400" dirty="0" smtClean="0">
                <a:solidFill>
                  <a:srgbClr val="008000"/>
                </a:solidFill>
              </a:rPr>
              <a:t>kindergartens , sports </a:t>
            </a:r>
            <a:r>
              <a:rPr lang="en-US" altLang="ru-RU" sz="2400" dirty="0">
                <a:solidFill>
                  <a:srgbClr val="008000"/>
                </a:solidFill>
              </a:rPr>
              <a:t>buildings etc.) in Ternopil and all these objects are now in the energy consumption class F</a:t>
            </a:r>
          </a:p>
          <a:p>
            <a:endParaRPr lang="en-US" altLang="ru-RU" sz="2400" dirty="0">
              <a:solidFill>
                <a:srgbClr val="008000"/>
              </a:solidFill>
            </a:endParaRPr>
          </a:p>
          <a:p>
            <a:r>
              <a:rPr lang="en-US" altLang="ru-RU" sz="2400" dirty="0">
                <a:solidFill>
                  <a:srgbClr val="008000"/>
                </a:solidFill>
              </a:rPr>
              <a:t>All social objects need </a:t>
            </a:r>
            <a:r>
              <a:rPr lang="en-US" altLang="ru-RU" sz="2400" dirty="0" smtClean="0">
                <a:solidFill>
                  <a:srgbClr val="008000"/>
                </a:solidFill>
              </a:rPr>
              <a:t>modernization. The gas  consumption in schools and kindergartens of Ternopil has decreased 25% due to the use of individual heating points during the heating season 2014-2015.</a:t>
            </a:r>
          </a:p>
          <a:p>
            <a:r>
              <a:rPr lang="ru-RU" altLang="ru-RU" sz="2400" dirty="0" smtClean="0"/>
              <a:t>. </a:t>
            </a:r>
            <a:endParaRPr lang="ru-RU" altLang="ru-RU" sz="2400" dirty="0">
              <a:solidFill>
                <a:srgbClr val="008000"/>
              </a:solidFill>
            </a:endParaRPr>
          </a:p>
          <a:p>
            <a:endParaRPr lang="ru-RU" altLang="ru-RU" sz="2400" dirty="0">
              <a:solidFill>
                <a:srgbClr val="008000"/>
              </a:solidFill>
            </a:endParaRPr>
          </a:p>
        </p:txBody>
      </p:sp>
      <p:sp>
        <p:nvSpPr>
          <p:cNvPr id="49156" name="Прямоугольник 10"/>
          <p:cNvSpPr>
            <a:spLocks noChangeArrowheads="1"/>
          </p:cNvSpPr>
          <p:nvPr/>
        </p:nvSpPr>
        <p:spPr bwMode="auto">
          <a:xfrm>
            <a:off x="1828800" y="5486400"/>
            <a:ext cx="6934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ru-RU" sz="2400" dirty="0" smtClean="0">
                <a:solidFill>
                  <a:srgbClr val="008000"/>
                </a:solidFill>
              </a:rPr>
              <a:t>There </a:t>
            </a:r>
            <a:r>
              <a:rPr lang="en-US" altLang="ru-RU" sz="2400" dirty="0">
                <a:solidFill>
                  <a:srgbClr val="008000"/>
                </a:solidFill>
              </a:rPr>
              <a:t>are about 800 buildings constructed in 1991 </a:t>
            </a:r>
            <a:r>
              <a:rPr lang="en-US" altLang="ru-RU" sz="2400" dirty="0" smtClean="0">
                <a:solidFill>
                  <a:srgbClr val="008000"/>
                </a:solidFill>
              </a:rPr>
              <a:t>which totals about </a:t>
            </a:r>
            <a:r>
              <a:rPr lang="en-US" altLang="ru-RU" sz="2400" dirty="0">
                <a:solidFill>
                  <a:srgbClr val="008000"/>
                </a:solidFill>
              </a:rPr>
              <a:t>2 million square meters. </a:t>
            </a:r>
            <a:endParaRPr lang="ru-RU" altLang="ru-RU" sz="2400" dirty="0">
              <a:solidFill>
                <a:srgbClr val="008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1143000" cy="6858000"/>
          </a:xfrm>
          <a:prstGeom prst="rect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49158" name="Рисунок 1"/>
          <p:cNvPicPr>
            <a:picLocks noChangeAspect="1"/>
          </p:cNvPicPr>
          <p:nvPr/>
        </p:nvPicPr>
        <p:blipFill>
          <a:blip r:embed="rId2"/>
          <a:srcRect l="15265" t="11205" r="17131" b="8122"/>
          <a:stretch>
            <a:fillRect/>
          </a:stretch>
        </p:blipFill>
        <p:spPr bwMode="auto">
          <a:xfrm>
            <a:off x="152400" y="0"/>
            <a:ext cx="1574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/>
            </a:extLst>
          </a:blip>
          <a:srcRect t="6856" b="6856"/>
          <a:stretch/>
        </p:blipFill>
        <p:spPr bwMode="auto">
          <a:xfrm>
            <a:off x="152400" y="2467886"/>
            <a:ext cx="1574800" cy="108938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9" name="Picture 2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6049" y="5736480"/>
            <a:ext cx="1587501" cy="1121520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10" name="Picture 2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4646662"/>
            <a:ext cx="1574800" cy="108981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11" name="Picture 2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1384300"/>
            <a:ext cx="1574800" cy="1083586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12" name="Picture 3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3557274"/>
            <a:ext cx="1574801" cy="108938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2743200" y="1981200"/>
            <a:ext cx="6400800" cy="1752600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buClr>
                <a:srgbClr val="000000"/>
              </a:buClr>
              <a:buSzPct val="37000"/>
              <a:buFontTx/>
              <a:buNone/>
            </a:pPr>
            <a:endParaRPr lang="ru-RU" altLang="ru-RU" sz="5800" smtClean="0"/>
          </a:p>
          <a:p>
            <a:pPr marL="0" indent="0" algn="ctr" eaLnBrk="1" hangingPunct="1">
              <a:buFontTx/>
              <a:buNone/>
            </a:pPr>
            <a:endParaRPr lang="uk-UA" altLang="ru-RU" smtClean="0"/>
          </a:p>
        </p:txBody>
      </p:sp>
      <p:sp>
        <p:nvSpPr>
          <p:cNvPr id="50179" name="Rectangle 5"/>
          <p:cNvSpPr>
            <a:spLocks noChangeArrowheads="1"/>
          </p:cNvSpPr>
          <p:nvPr/>
        </p:nvSpPr>
        <p:spPr bwMode="auto">
          <a:xfrm>
            <a:off x="2133600" y="3962400"/>
            <a:ext cx="457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altLang="ru-RU"/>
          </a:p>
        </p:txBody>
      </p:sp>
      <p:sp>
        <p:nvSpPr>
          <p:cNvPr id="50180" name="Rectangle 5"/>
          <p:cNvSpPr>
            <a:spLocks noChangeArrowheads="1"/>
          </p:cNvSpPr>
          <p:nvPr/>
        </p:nvSpPr>
        <p:spPr bwMode="auto">
          <a:xfrm>
            <a:off x="1676400" y="228600"/>
            <a:ext cx="7162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ru-RU" sz="3200" b="1" dirty="0">
                <a:solidFill>
                  <a:srgbClr val="0066FF"/>
                </a:solidFill>
              </a:rPr>
              <a:t>We invite investor </a:t>
            </a:r>
            <a:br>
              <a:rPr lang="en-US" altLang="ru-RU" sz="3200" b="1" dirty="0">
                <a:solidFill>
                  <a:srgbClr val="0066FF"/>
                </a:solidFill>
              </a:rPr>
            </a:br>
            <a:r>
              <a:rPr lang="en-US" altLang="ru-RU" sz="3200" b="1" dirty="0">
                <a:solidFill>
                  <a:srgbClr val="0066FF"/>
                </a:solidFill>
              </a:rPr>
              <a:t>who will be able to do the following</a:t>
            </a:r>
            <a:endParaRPr lang="ru-RU" altLang="ru-RU" sz="3200" b="1" dirty="0">
              <a:solidFill>
                <a:srgbClr val="0066FF"/>
              </a:solidFill>
            </a:endParaRPr>
          </a:p>
        </p:txBody>
      </p:sp>
      <p:sp>
        <p:nvSpPr>
          <p:cNvPr id="50181" name="Прямоугольник 7"/>
          <p:cNvSpPr>
            <a:spLocks noChangeArrowheads="1"/>
          </p:cNvSpPr>
          <p:nvPr/>
        </p:nvSpPr>
        <p:spPr bwMode="auto">
          <a:xfrm>
            <a:off x="1676400" y="1584325"/>
            <a:ext cx="7086600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ru-RU" sz="2000" dirty="0">
                <a:solidFill>
                  <a:srgbClr val="008000"/>
                </a:solidFill>
              </a:rPr>
              <a:t>1. To provide energy audit of an object</a:t>
            </a:r>
            <a:br>
              <a:rPr lang="en-US" altLang="ru-RU" sz="2000" dirty="0">
                <a:solidFill>
                  <a:srgbClr val="008000"/>
                </a:solidFill>
              </a:rPr>
            </a:br>
            <a:endParaRPr lang="en-US" altLang="ru-RU" sz="2000" dirty="0">
              <a:solidFill>
                <a:srgbClr val="008000"/>
              </a:solidFill>
            </a:endParaRPr>
          </a:p>
          <a:p>
            <a:r>
              <a:rPr lang="en-US" altLang="ru-RU" sz="2000" dirty="0">
                <a:solidFill>
                  <a:srgbClr val="008000"/>
                </a:solidFill>
              </a:rPr>
              <a:t>2. To implement the project, which will ensure reduction of gas consumption in 1, 5-2 times and transition from energy consumption class F (331-450 kWh/</a:t>
            </a:r>
            <a:r>
              <a:rPr lang="en-US" altLang="ru-RU" sz="2000" dirty="0" err="1">
                <a:solidFill>
                  <a:srgbClr val="008000"/>
                </a:solidFill>
              </a:rPr>
              <a:t>sq.m</a:t>
            </a:r>
            <a:r>
              <a:rPr lang="en-US" altLang="ru-RU" sz="2000" dirty="0">
                <a:solidFill>
                  <a:srgbClr val="008000"/>
                </a:solidFill>
              </a:rPr>
              <a:t> annually) to C</a:t>
            </a:r>
            <a:br>
              <a:rPr lang="en-US" altLang="ru-RU" sz="2000" dirty="0">
                <a:solidFill>
                  <a:srgbClr val="008000"/>
                </a:solidFill>
              </a:rPr>
            </a:br>
            <a:endParaRPr lang="en-US" altLang="ru-RU" sz="2000" dirty="0">
              <a:solidFill>
                <a:srgbClr val="008000"/>
              </a:solidFill>
            </a:endParaRPr>
          </a:p>
          <a:p>
            <a:r>
              <a:rPr lang="en-US" altLang="ru-RU" sz="2000" dirty="0">
                <a:solidFill>
                  <a:srgbClr val="008000"/>
                </a:solidFill>
              </a:rPr>
              <a:t>3. To get profit, equal to a difference between the old norm of consumption and new reduced norm of consumption. The law will be adopted </a:t>
            </a:r>
            <a:r>
              <a:rPr lang="en-US" altLang="ru-RU" sz="2000" dirty="0" smtClean="0">
                <a:solidFill>
                  <a:srgbClr val="008000"/>
                </a:solidFill>
              </a:rPr>
              <a:t>soon, which will </a:t>
            </a:r>
            <a:r>
              <a:rPr lang="en-US" altLang="ru-RU" sz="2000" dirty="0">
                <a:solidFill>
                  <a:srgbClr val="008000"/>
                </a:solidFill>
              </a:rPr>
              <a:t>provide legal opportunity for the investor to get such profit</a:t>
            </a:r>
          </a:p>
        </p:txBody>
      </p:sp>
      <p:pic>
        <p:nvPicPr>
          <p:cNvPr id="50182" name="Рисунок 8" descr="Energy-House-Rating-1067436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62200" y="4775200"/>
            <a:ext cx="1849438" cy="192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3" name="Рисунок 9" descr="Energy-House-Rating-1067436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43600" y="4772025"/>
            <a:ext cx="1849438" cy="184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Стрелка вправо с вырезом 10"/>
          <p:cNvSpPr/>
          <p:nvPr/>
        </p:nvSpPr>
        <p:spPr>
          <a:xfrm>
            <a:off x="4343400" y="5402263"/>
            <a:ext cx="1752600" cy="685800"/>
          </a:xfrm>
          <a:prstGeom prst="notched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0185" name="Прямоугольник 9"/>
          <p:cNvSpPr>
            <a:spLocks noChangeArrowheads="1"/>
          </p:cNvSpPr>
          <p:nvPr/>
        </p:nvSpPr>
        <p:spPr bwMode="auto">
          <a:xfrm>
            <a:off x="4953000" y="5487988"/>
            <a:ext cx="609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altLang="ru-RU" sz="2800"/>
              <a:t>Δ</a:t>
            </a:r>
            <a:endParaRPr lang="ru-RU" altLang="ru-RU" sz="2800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0"/>
            <a:ext cx="1143000" cy="6858000"/>
          </a:xfrm>
          <a:prstGeom prst="rect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50187" name="Рисунок 1"/>
          <p:cNvPicPr>
            <a:picLocks noChangeAspect="1"/>
          </p:cNvPicPr>
          <p:nvPr/>
        </p:nvPicPr>
        <p:blipFill>
          <a:blip r:embed="rId4"/>
          <a:srcRect l="15265" t="11205" r="17131" b="8122"/>
          <a:stretch>
            <a:fillRect/>
          </a:stretch>
        </p:blipFill>
        <p:spPr bwMode="auto">
          <a:xfrm>
            <a:off x="152400" y="0"/>
            <a:ext cx="1574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/>
            </a:extLst>
          </a:blip>
          <a:srcRect t="6856" b="6856"/>
          <a:stretch/>
        </p:blipFill>
        <p:spPr bwMode="auto">
          <a:xfrm>
            <a:off x="152400" y="2467886"/>
            <a:ext cx="1574800" cy="108938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15" name="Picture 2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6049" y="5736480"/>
            <a:ext cx="1587501" cy="1121520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16" name="Picture 2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4646662"/>
            <a:ext cx="1574800" cy="108981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17" name="Picture 2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1384300"/>
            <a:ext cx="1574800" cy="1083586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18" name="Picture 3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3557274"/>
            <a:ext cx="1574801" cy="108938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274638"/>
            <a:ext cx="7086600" cy="1143000"/>
          </a:xfrm>
        </p:spPr>
        <p:txBody>
          <a:bodyPr/>
          <a:lstStyle/>
          <a:p>
            <a:pPr eaLnBrk="1" hangingPunct="1"/>
            <a:r>
              <a:rPr lang="en-US" altLang="ru-RU" b="1" dirty="0" smtClean="0">
                <a:solidFill>
                  <a:srgbClr val="0066FF"/>
                </a:solidFill>
                <a:latin typeface="Arial" charset="0"/>
                <a:cs typeface="Arial" charset="0"/>
              </a:rPr>
              <a:t>Automated payment system for city transport 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idx="1"/>
          </p:nvPr>
        </p:nvSpPr>
        <p:spPr>
          <a:xfrm>
            <a:off x="1905000" y="1925638"/>
            <a:ext cx="7086600" cy="45720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ru-RU" sz="2400" b="1" dirty="0" smtClean="0">
                <a:solidFill>
                  <a:srgbClr val="008000"/>
                </a:solidFill>
                <a:latin typeface="Arial" charset="0"/>
                <a:cs typeface="Arial" charset="0"/>
              </a:rPr>
              <a:t>	Strategic tasks of the project :</a:t>
            </a:r>
          </a:p>
          <a:p>
            <a:pPr eaLnBrk="1" hangingPunct="1"/>
            <a:r>
              <a:rPr lang="en-US" altLang="ru-RU" sz="2400" dirty="0" smtClean="0">
                <a:solidFill>
                  <a:srgbClr val="008000"/>
                </a:solidFill>
                <a:latin typeface="Arial" charset="0"/>
                <a:cs typeface="Arial" charset="0"/>
              </a:rPr>
              <a:t>To provide the Municipal Transport with modern and multipurpose complex of passenger automatic control</a:t>
            </a:r>
          </a:p>
          <a:p>
            <a:pPr eaLnBrk="1" hangingPunct="1"/>
            <a:r>
              <a:rPr lang="en-US" altLang="ru-RU" sz="2400" dirty="0" smtClean="0">
                <a:solidFill>
                  <a:srgbClr val="008000"/>
                </a:solidFill>
                <a:latin typeface="Arial" charset="0"/>
                <a:cs typeface="Arial" charset="0"/>
              </a:rPr>
              <a:t>Optimization of the number of the personnel and sales technology</a:t>
            </a:r>
          </a:p>
          <a:p>
            <a:pPr eaLnBrk="1" hangingPunct="1"/>
            <a:r>
              <a:rPr lang="en-US" altLang="ru-RU" sz="2400" dirty="0" smtClean="0">
                <a:solidFill>
                  <a:srgbClr val="008000"/>
                </a:solidFill>
                <a:latin typeface="Arial" charset="0"/>
                <a:cs typeface="Arial" charset="0"/>
              </a:rPr>
              <a:t>Quality, efficiency and accessibility of services</a:t>
            </a:r>
          </a:p>
          <a:p>
            <a:pPr eaLnBrk="1" hangingPunct="1"/>
            <a:r>
              <a:rPr lang="en-US" altLang="ru-RU" sz="2400" dirty="0" smtClean="0">
                <a:solidFill>
                  <a:srgbClr val="008000"/>
                </a:solidFill>
                <a:latin typeface="Arial" charset="0"/>
                <a:cs typeface="Arial" charset="0"/>
              </a:rPr>
              <a:t>Introduce a uniform system of cashless payments in transport</a:t>
            </a:r>
          </a:p>
          <a:p>
            <a:pPr eaLnBrk="1" hangingPunct="1"/>
            <a:r>
              <a:rPr lang="en-US" altLang="ru-RU" sz="2400" dirty="0" smtClean="0">
                <a:solidFill>
                  <a:srgbClr val="008000"/>
                </a:solidFill>
                <a:latin typeface="Arial" charset="0"/>
                <a:cs typeface="Arial" charset="0"/>
              </a:rPr>
              <a:t>Transparent mechanisms of regulation of transport system operation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1143000" cy="6858000"/>
          </a:xfrm>
          <a:prstGeom prst="rect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51205" name="Рисунок 1"/>
          <p:cNvPicPr>
            <a:picLocks noChangeAspect="1"/>
          </p:cNvPicPr>
          <p:nvPr/>
        </p:nvPicPr>
        <p:blipFill>
          <a:blip r:embed="rId2"/>
          <a:srcRect l="15265" t="11205" r="17131" b="8122"/>
          <a:stretch>
            <a:fillRect/>
          </a:stretch>
        </p:blipFill>
        <p:spPr bwMode="auto">
          <a:xfrm>
            <a:off x="152400" y="0"/>
            <a:ext cx="1574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/>
            </a:extLst>
          </a:blip>
          <a:srcRect t="6856" b="6856"/>
          <a:stretch/>
        </p:blipFill>
        <p:spPr bwMode="auto">
          <a:xfrm>
            <a:off x="152400" y="2467886"/>
            <a:ext cx="1574800" cy="108938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8" name="Picture 2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6049" y="5736480"/>
            <a:ext cx="1587501" cy="1121520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9" name="Picture 2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4646662"/>
            <a:ext cx="1574800" cy="108981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10" name="Picture 2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1384300"/>
            <a:ext cx="1574800" cy="1083586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11" name="Picture 3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3557274"/>
            <a:ext cx="1574801" cy="108938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524000" y="274638"/>
            <a:ext cx="716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/>
          <a:lstStyle/>
          <a:p>
            <a:pPr algn="ctr"/>
            <a:r>
              <a:rPr lang="en-US" altLang="ru-RU" sz="3200" b="1" dirty="0" smtClean="0">
                <a:solidFill>
                  <a:srgbClr val="0066FF"/>
                </a:solidFill>
              </a:rPr>
              <a:t>Construction of multi-storey parking lots for cars</a:t>
            </a:r>
            <a:endParaRPr lang="uk-UA" altLang="ru-RU" sz="3200" b="1" dirty="0">
              <a:solidFill>
                <a:srgbClr val="0066FF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3013075"/>
            <a:ext cx="4754563" cy="3581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1949450"/>
            <a:ext cx="2868613" cy="19653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1143000" cy="6858000"/>
          </a:xfrm>
          <a:prstGeom prst="rect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52230" name="Рисунок 1"/>
          <p:cNvPicPr>
            <a:picLocks noChangeAspect="1"/>
          </p:cNvPicPr>
          <p:nvPr/>
        </p:nvPicPr>
        <p:blipFill>
          <a:blip r:embed="rId4"/>
          <a:srcRect l="15265" t="11205" r="17131" b="8122"/>
          <a:stretch>
            <a:fillRect/>
          </a:stretch>
        </p:blipFill>
        <p:spPr bwMode="auto">
          <a:xfrm>
            <a:off x="152400" y="0"/>
            <a:ext cx="1574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/>
            </a:extLst>
          </a:blip>
          <a:srcRect t="6856" b="6856"/>
          <a:stretch/>
        </p:blipFill>
        <p:spPr bwMode="auto">
          <a:xfrm>
            <a:off x="152400" y="2467886"/>
            <a:ext cx="1574800" cy="108938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9" name="Picture 2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6049" y="5736480"/>
            <a:ext cx="1587501" cy="1121520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10" name="Picture 2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4646662"/>
            <a:ext cx="1574800" cy="108981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11" name="Picture 2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1384300"/>
            <a:ext cx="1574800" cy="1083586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12" name="Picture 3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3557274"/>
            <a:ext cx="1574801" cy="108938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76400" y="228600"/>
            <a:ext cx="7467600" cy="1905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ru-RU" sz="4000" b="1" dirty="0" smtClean="0">
                <a:solidFill>
                  <a:srgbClr val="0066FF"/>
                </a:solidFill>
              </a:rPr>
              <a:t/>
            </a:r>
            <a:br>
              <a:rPr lang="en-US" altLang="ru-RU" sz="4000" b="1" dirty="0" smtClean="0">
                <a:solidFill>
                  <a:srgbClr val="0066FF"/>
                </a:solidFill>
              </a:rPr>
            </a:br>
            <a:r>
              <a:rPr lang="en-US" altLang="ru-RU" sz="4900" b="1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Looking forward to meeting you in Ternopil!</a:t>
            </a:r>
            <a:endParaRPr lang="uk-UA" altLang="ru-RU" sz="4900" b="1" dirty="0" smtClean="0">
              <a:solidFill>
                <a:srgbClr val="00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299" name="Rectangle 5"/>
          <p:cNvSpPr>
            <a:spLocks noChangeArrowheads="1"/>
          </p:cNvSpPr>
          <p:nvPr/>
        </p:nvSpPr>
        <p:spPr bwMode="auto">
          <a:xfrm>
            <a:off x="2209800" y="4273550"/>
            <a:ext cx="4876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ru-RU" altLang="ru-RU" sz="3600">
                <a:solidFill>
                  <a:srgbClr val="008000"/>
                </a:solidFill>
              </a:rPr>
              <a:t>Y</a:t>
            </a:r>
            <a:r>
              <a:rPr lang="en-US" altLang="ru-RU" sz="3600">
                <a:solidFill>
                  <a:srgbClr val="008000"/>
                </a:solidFill>
              </a:rPr>
              <a:t>uriy Deyneka</a:t>
            </a:r>
            <a:r>
              <a:rPr lang="uk-UA" altLang="ru-RU" sz="3600">
                <a:solidFill>
                  <a:srgbClr val="008000"/>
                </a:solidFill>
              </a:rPr>
              <a:t> </a:t>
            </a:r>
          </a:p>
        </p:txBody>
      </p:sp>
      <p:sp>
        <p:nvSpPr>
          <p:cNvPr id="55300" name="Rectangle 7"/>
          <p:cNvSpPr>
            <a:spLocks noChangeArrowheads="1"/>
          </p:cNvSpPr>
          <p:nvPr/>
        </p:nvSpPr>
        <p:spPr bwMode="auto">
          <a:xfrm>
            <a:off x="2209800" y="4953000"/>
            <a:ext cx="670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en-US" altLang="ru-RU" sz="2400" i="1">
                <a:solidFill>
                  <a:srgbClr val="008000"/>
                </a:solidFill>
              </a:rPr>
              <a:t>Chief of </a:t>
            </a:r>
            <a:r>
              <a:rPr lang="ru-RU" altLang="ru-RU" sz="2400" i="1">
                <a:solidFill>
                  <a:srgbClr val="008000"/>
                </a:solidFill>
              </a:rPr>
              <a:t>C</a:t>
            </a:r>
            <a:r>
              <a:rPr lang="en-US" altLang="ru-RU" sz="2400" i="1">
                <a:solidFill>
                  <a:srgbClr val="008000"/>
                </a:solidFill>
              </a:rPr>
              <a:t>ity Strategic Development Department</a:t>
            </a:r>
            <a:endParaRPr lang="uk-UA" altLang="ru-RU" sz="2400" i="1">
              <a:solidFill>
                <a:srgbClr val="008000"/>
              </a:solidFill>
            </a:endParaRPr>
          </a:p>
        </p:txBody>
      </p:sp>
      <p:sp>
        <p:nvSpPr>
          <p:cNvPr id="55301" name="Rectangle 8"/>
          <p:cNvSpPr>
            <a:spLocks noChangeArrowheads="1"/>
          </p:cNvSpPr>
          <p:nvPr/>
        </p:nvSpPr>
        <p:spPr bwMode="auto">
          <a:xfrm>
            <a:off x="2209800" y="5349875"/>
            <a:ext cx="57912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ru-RU" sz="2400" dirty="0">
                <a:solidFill>
                  <a:srgbClr val="008000"/>
                </a:solidFill>
              </a:rPr>
              <a:t>E-mail: </a:t>
            </a:r>
            <a:r>
              <a:rPr lang="en-US" altLang="ru-RU" sz="2400" dirty="0" err="1">
                <a:solidFill>
                  <a:srgbClr val="008000"/>
                </a:solidFill>
              </a:rPr>
              <a:t>deyneka.yuriy</a:t>
            </a:r>
            <a:r>
              <a:rPr lang="uk-UA" altLang="ru-RU" sz="2400" dirty="0">
                <a:solidFill>
                  <a:srgbClr val="008000"/>
                </a:solidFill>
              </a:rPr>
              <a:t>@</a:t>
            </a:r>
            <a:r>
              <a:rPr lang="en-US" altLang="ru-RU" sz="2400" dirty="0" err="1">
                <a:solidFill>
                  <a:srgbClr val="008000"/>
                </a:solidFill>
              </a:rPr>
              <a:t>gmail</a:t>
            </a:r>
            <a:r>
              <a:rPr lang="uk-UA" altLang="ru-RU" sz="2400" dirty="0" err="1">
                <a:solidFill>
                  <a:srgbClr val="008000"/>
                </a:solidFill>
              </a:rPr>
              <a:t>.com</a:t>
            </a:r>
            <a:endParaRPr lang="en-US" altLang="ru-RU" sz="2400" dirty="0">
              <a:solidFill>
                <a:srgbClr val="008000"/>
              </a:solidFill>
            </a:endParaRPr>
          </a:p>
          <a:p>
            <a:r>
              <a:rPr lang="en-US" altLang="ru-RU" sz="2400" dirty="0">
                <a:solidFill>
                  <a:srgbClr val="008000"/>
                </a:solidFill>
              </a:rPr>
              <a:t>Mobile: +38 352 25 37 80</a:t>
            </a:r>
            <a:endParaRPr lang="uk-UA" altLang="ru-RU" sz="2400" dirty="0">
              <a:solidFill>
                <a:srgbClr val="008000"/>
              </a:solidFill>
            </a:endParaRPr>
          </a:p>
        </p:txBody>
      </p:sp>
      <p:sp>
        <p:nvSpPr>
          <p:cNvPr id="55302" name="Rectangle 9"/>
          <p:cNvSpPr>
            <a:spLocks noChangeArrowheads="1"/>
          </p:cNvSpPr>
          <p:nvPr/>
        </p:nvSpPr>
        <p:spPr bwMode="auto">
          <a:xfrm>
            <a:off x="2133600" y="2286000"/>
            <a:ext cx="5232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en-US" altLang="ru-RU" sz="3600">
                <a:solidFill>
                  <a:srgbClr val="008000"/>
                </a:solidFill>
              </a:rPr>
              <a:t>Serhiy Nadal</a:t>
            </a:r>
            <a:r>
              <a:rPr lang="uk-UA" altLang="ru-RU" sz="3600">
                <a:solidFill>
                  <a:srgbClr val="008000"/>
                </a:solidFill>
              </a:rPr>
              <a:t> </a:t>
            </a:r>
          </a:p>
        </p:txBody>
      </p:sp>
      <p:sp>
        <p:nvSpPr>
          <p:cNvPr id="55303" name="Rectangle 10"/>
          <p:cNvSpPr>
            <a:spLocks noChangeArrowheads="1"/>
          </p:cNvSpPr>
          <p:nvPr/>
        </p:nvSpPr>
        <p:spPr bwMode="auto">
          <a:xfrm>
            <a:off x="2209800" y="2851150"/>
            <a:ext cx="457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ru-RU" altLang="ru-RU" sz="2400" i="1">
                <a:solidFill>
                  <a:srgbClr val="008000"/>
                </a:solidFill>
              </a:rPr>
              <a:t>Mayor</a:t>
            </a:r>
            <a:r>
              <a:rPr lang="uk-UA" altLang="ru-RU" sz="2400" i="1">
                <a:solidFill>
                  <a:srgbClr val="008000"/>
                </a:solidFill>
              </a:rPr>
              <a:t> </a:t>
            </a:r>
            <a:r>
              <a:rPr lang="en-US" altLang="ru-RU" sz="2400" i="1">
                <a:solidFill>
                  <a:srgbClr val="008000"/>
                </a:solidFill>
              </a:rPr>
              <a:t>of Ternopil</a:t>
            </a:r>
            <a:endParaRPr lang="uk-UA" altLang="ru-RU" sz="2400" i="1">
              <a:solidFill>
                <a:srgbClr val="008000"/>
              </a:solidFill>
            </a:endParaRPr>
          </a:p>
        </p:txBody>
      </p:sp>
      <p:sp>
        <p:nvSpPr>
          <p:cNvPr id="55304" name="Rectangle 11"/>
          <p:cNvSpPr>
            <a:spLocks noChangeArrowheads="1"/>
          </p:cNvSpPr>
          <p:nvPr/>
        </p:nvSpPr>
        <p:spPr bwMode="auto">
          <a:xfrm>
            <a:off x="2209800" y="3352800"/>
            <a:ext cx="48323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ru-RU" sz="2400" dirty="0">
                <a:solidFill>
                  <a:srgbClr val="008000"/>
                </a:solidFill>
              </a:rPr>
              <a:t>E-</a:t>
            </a:r>
            <a:r>
              <a:rPr lang="en-US" altLang="ru-RU" sz="2400" dirty="0" err="1">
                <a:solidFill>
                  <a:srgbClr val="008000"/>
                </a:solidFill>
              </a:rPr>
              <a:t>mail:serhiy.nadal@gmail.com</a:t>
            </a:r>
            <a:endParaRPr lang="en-US" altLang="ru-RU" sz="2400" dirty="0">
              <a:solidFill>
                <a:srgbClr val="008000"/>
              </a:solidFill>
            </a:endParaRPr>
          </a:p>
          <a:p>
            <a:r>
              <a:rPr lang="en-US" altLang="ru-RU" sz="2400" dirty="0">
                <a:solidFill>
                  <a:srgbClr val="008000"/>
                </a:solidFill>
              </a:rPr>
              <a:t>Tel: +38 0352 52 20 21</a:t>
            </a:r>
            <a:endParaRPr lang="uk-UA" altLang="ru-RU" sz="2400" dirty="0">
              <a:solidFill>
                <a:srgbClr val="008000"/>
              </a:solidFill>
            </a:endParaRPr>
          </a:p>
        </p:txBody>
      </p:sp>
      <p:sp>
        <p:nvSpPr>
          <p:cNvPr id="55305" name="Rectangle 7"/>
          <p:cNvSpPr>
            <a:spLocks noChangeArrowheads="1"/>
          </p:cNvSpPr>
          <p:nvPr/>
        </p:nvSpPr>
        <p:spPr bwMode="auto">
          <a:xfrm>
            <a:off x="4311650" y="6049963"/>
            <a:ext cx="30035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uk-UA" altLang="ru-RU" sz="3200">
                <a:solidFill>
                  <a:srgbClr val="008000"/>
                </a:solidFill>
              </a:rPr>
              <a:t>www.rada.te.ua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0" y="0"/>
            <a:ext cx="1143000" cy="6858000"/>
          </a:xfrm>
          <a:prstGeom prst="rect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55307" name="Рисунок 1"/>
          <p:cNvPicPr>
            <a:picLocks noChangeAspect="1"/>
          </p:cNvPicPr>
          <p:nvPr/>
        </p:nvPicPr>
        <p:blipFill>
          <a:blip r:embed="rId2"/>
          <a:srcRect l="15265" t="11205" r="17131" b="8122"/>
          <a:stretch>
            <a:fillRect/>
          </a:stretch>
        </p:blipFill>
        <p:spPr bwMode="auto">
          <a:xfrm>
            <a:off x="152400" y="0"/>
            <a:ext cx="1574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/>
            </a:extLst>
          </a:blip>
          <a:srcRect t="6856" b="6856"/>
          <a:stretch/>
        </p:blipFill>
        <p:spPr bwMode="auto">
          <a:xfrm>
            <a:off x="152400" y="2467886"/>
            <a:ext cx="1574800" cy="108938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14" name="Picture 2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6049" y="5736480"/>
            <a:ext cx="1587501" cy="1121520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15" name="Picture 2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4646662"/>
            <a:ext cx="1574800" cy="108981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16" name="Picture 2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1384300"/>
            <a:ext cx="1574800" cy="1083586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17" name="Picture 3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3557274"/>
            <a:ext cx="1574801" cy="108938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1720850" y="685800"/>
            <a:ext cx="7086600" cy="1143000"/>
          </a:xfrm>
        </p:spPr>
        <p:txBody>
          <a:bodyPr/>
          <a:lstStyle/>
          <a:p>
            <a:pPr eaLnBrk="1" hangingPunct="1"/>
            <a:r>
              <a:rPr lang="en-US" altLang="ru-RU" sz="4000" b="1" smtClean="0">
                <a:solidFill>
                  <a:srgbClr val="0066FF"/>
                </a:solidFill>
                <a:latin typeface="Arial" charset="0"/>
                <a:cs typeface="Arial" charset="0"/>
              </a:rPr>
              <a:t>Thank you for your attention! </a:t>
            </a:r>
            <a:endParaRPr lang="uk-UA" altLang="ru-RU" sz="4000" b="1" smtClean="0">
              <a:solidFill>
                <a:srgbClr val="0066FF"/>
              </a:solidFill>
              <a:latin typeface="Arial" charset="0"/>
              <a:cs typeface="Arial" charset="0"/>
            </a:endParaRPr>
          </a:p>
        </p:txBody>
      </p:sp>
      <p:sp>
        <p:nvSpPr>
          <p:cNvPr id="56323" name="Rectangle 3"/>
          <p:cNvSpPr>
            <a:spLocks noGrp="1" noChangeArrowheads="1"/>
          </p:cNvSpPr>
          <p:nvPr>
            <p:ph idx="1"/>
          </p:nvPr>
        </p:nvSpPr>
        <p:spPr>
          <a:xfrm>
            <a:off x="1893888" y="2266950"/>
            <a:ext cx="7086600" cy="14478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ru-RU" sz="5400" b="1" smtClean="0">
                <a:solidFill>
                  <a:srgbClr val="0066FF"/>
                </a:solidFill>
                <a:latin typeface="Arial" charset="0"/>
                <a:cs typeface="Arial" charset="0"/>
              </a:rPr>
              <a:t>Welcome to Ternopil</a:t>
            </a:r>
            <a:endParaRPr lang="ru-RU" altLang="ru-RU" sz="5400" smtClean="0">
              <a:latin typeface="Arial" charset="0"/>
              <a:cs typeface="Arial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1143000" cy="6858000"/>
          </a:xfrm>
          <a:prstGeom prst="rect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56325" name="Рисунок 1"/>
          <p:cNvPicPr>
            <a:picLocks noChangeAspect="1"/>
          </p:cNvPicPr>
          <p:nvPr/>
        </p:nvPicPr>
        <p:blipFill>
          <a:blip r:embed="rId2"/>
          <a:srcRect l="15265" t="11205" r="17131" b="8122"/>
          <a:stretch>
            <a:fillRect/>
          </a:stretch>
        </p:blipFill>
        <p:spPr bwMode="auto">
          <a:xfrm>
            <a:off x="152400" y="0"/>
            <a:ext cx="1574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/>
            </a:extLst>
          </a:blip>
          <a:srcRect t="6856" b="6856"/>
          <a:stretch/>
        </p:blipFill>
        <p:spPr bwMode="auto">
          <a:xfrm>
            <a:off x="152400" y="2467886"/>
            <a:ext cx="1574800" cy="108938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11" name="Picture 2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6049" y="5736480"/>
            <a:ext cx="1587501" cy="1121520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12" name="Picture 2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4646662"/>
            <a:ext cx="1574800" cy="108981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13" name="Picture 2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1384300"/>
            <a:ext cx="1574800" cy="1083586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14" name="Picture 3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3557274"/>
            <a:ext cx="1574801" cy="108938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56328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702533" y="3276600"/>
            <a:ext cx="7375280" cy="31535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317500"/>
          </a:effectLst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274638"/>
            <a:ext cx="7162800" cy="1143000"/>
          </a:xfrm>
        </p:spPr>
        <p:txBody>
          <a:bodyPr/>
          <a:lstStyle/>
          <a:p>
            <a:pPr eaLnBrk="1" hangingPunct="1"/>
            <a:r>
              <a:rPr lang="ru-RU" altLang="ru-RU" b="1" smtClean="0">
                <a:solidFill>
                  <a:srgbClr val="0066FF"/>
                </a:solidFill>
                <a:latin typeface="Arial" charset="0"/>
                <a:cs typeface="Arial" charset="0"/>
              </a:rPr>
              <a:t>Ternopil</a:t>
            </a:r>
            <a:endParaRPr lang="uk-UA" altLang="ru-RU" b="1" smtClean="0">
              <a:solidFill>
                <a:srgbClr val="0066FF"/>
              </a:solidFill>
              <a:latin typeface="Arial" charset="0"/>
              <a:cs typeface="Arial" charset="0"/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2051050" y="1573213"/>
            <a:ext cx="7086600" cy="47244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ts val="600"/>
              </a:spcBef>
              <a:buClr>
                <a:srgbClr val="000000"/>
              </a:buClr>
              <a:buFontTx/>
              <a:buNone/>
            </a:pPr>
            <a:r>
              <a:rPr lang="en-US" altLang="ru-RU" sz="2400" b="1" dirty="0" smtClean="0">
                <a:solidFill>
                  <a:srgbClr val="008000"/>
                </a:solidFill>
                <a:latin typeface="Arial" charset="0"/>
                <a:cs typeface="Arial" charset="0"/>
              </a:rPr>
              <a:t>Geographical center of Western Ukraine </a:t>
            </a:r>
            <a:r>
              <a:rPr lang="en-US" altLang="ru-RU" sz="2400" dirty="0" smtClean="0">
                <a:solidFill>
                  <a:srgbClr val="008000"/>
                </a:solidFill>
                <a:latin typeface="Arial" charset="0"/>
                <a:cs typeface="Arial" charset="0"/>
              </a:rPr>
              <a:t>situated at the intersection of trade and transportation routes from South to North and from East to West 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buClr>
                <a:srgbClr val="000000"/>
              </a:buClr>
              <a:buFontTx/>
              <a:buNone/>
            </a:pPr>
            <a:endParaRPr lang="en-US" altLang="ru-RU" sz="2400" dirty="0" smtClean="0">
              <a:solidFill>
                <a:srgbClr val="008000"/>
              </a:solidFill>
              <a:latin typeface="Arial" charset="0"/>
              <a:cs typeface="Arial" charset="0"/>
            </a:endParaRP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buClr>
                <a:srgbClr val="000000"/>
              </a:buClr>
              <a:buFontTx/>
              <a:buNone/>
            </a:pPr>
            <a:r>
              <a:rPr lang="en-US" altLang="ru-RU" sz="2400" dirty="0" smtClean="0">
                <a:solidFill>
                  <a:srgbClr val="008000"/>
                </a:solidFill>
                <a:latin typeface="Arial" charset="0"/>
                <a:cs typeface="Arial" charset="0"/>
              </a:rPr>
              <a:t>Population of the city - </a:t>
            </a:r>
            <a:r>
              <a:rPr lang="en-US" altLang="ru-RU" sz="2400" b="1" dirty="0" smtClean="0">
                <a:solidFill>
                  <a:srgbClr val="008000"/>
                </a:solidFill>
                <a:latin typeface="Arial" charset="0"/>
                <a:cs typeface="Arial" charset="0"/>
              </a:rPr>
              <a:t>217 thousand people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buClr>
                <a:srgbClr val="000000"/>
              </a:buClr>
              <a:buFontTx/>
              <a:buNone/>
            </a:pPr>
            <a:endParaRPr lang="en-US" altLang="ru-RU" sz="2400" dirty="0" smtClean="0">
              <a:solidFill>
                <a:srgbClr val="008000"/>
              </a:solidFill>
              <a:latin typeface="Arial" charset="0"/>
              <a:cs typeface="Arial" charset="0"/>
            </a:endParaRP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buClr>
                <a:srgbClr val="000000"/>
              </a:buClr>
              <a:buFontTx/>
              <a:buNone/>
            </a:pPr>
            <a:r>
              <a:rPr lang="en-US" altLang="ru-RU" sz="2400" dirty="0" smtClean="0">
                <a:solidFill>
                  <a:srgbClr val="008000"/>
                </a:solidFill>
                <a:latin typeface="Arial" charset="0"/>
                <a:cs typeface="Arial" charset="0"/>
              </a:rPr>
              <a:t>Area – </a:t>
            </a:r>
            <a:r>
              <a:rPr lang="en-US" altLang="ru-RU" sz="2400" b="1" dirty="0" smtClean="0">
                <a:solidFill>
                  <a:srgbClr val="008000"/>
                </a:solidFill>
                <a:latin typeface="Arial" charset="0"/>
                <a:cs typeface="Arial" charset="0"/>
              </a:rPr>
              <a:t>5 800 hectares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buClr>
                <a:srgbClr val="000000"/>
              </a:buClr>
              <a:buFontTx/>
              <a:buNone/>
            </a:pPr>
            <a:endParaRPr lang="en-US" altLang="ru-RU" sz="2400" dirty="0" smtClean="0">
              <a:solidFill>
                <a:srgbClr val="008000"/>
              </a:solidFill>
              <a:latin typeface="Arial" charset="0"/>
              <a:cs typeface="Arial" charset="0"/>
            </a:endParaRP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buClr>
                <a:srgbClr val="000000"/>
              </a:buClr>
              <a:buFontTx/>
              <a:buNone/>
            </a:pPr>
            <a:r>
              <a:rPr lang="en-US" altLang="ru-RU" sz="2400" b="1" dirty="0" smtClean="0">
                <a:solidFill>
                  <a:srgbClr val="008000"/>
                </a:solidFill>
                <a:latin typeface="Arial" charset="0"/>
                <a:cs typeface="Arial" charset="0"/>
              </a:rPr>
              <a:t>Adjacent to the six regional centers of Ukraine 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buClr>
                <a:srgbClr val="000000"/>
              </a:buClr>
              <a:buSzPct val="37000"/>
              <a:buFontTx/>
              <a:buNone/>
            </a:pPr>
            <a:endParaRPr lang="en-US" altLang="ru-RU" sz="2400" b="1" dirty="0" smtClean="0">
              <a:solidFill>
                <a:srgbClr val="008000"/>
              </a:solidFill>
              <a:latin typeface="Arial" charset="0"/>
              <a:cs typeface="Arial" charset="0"/>
            </a:endParaRP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buClr>
                <a:srgbClr val="000000"/>
              </a:buClr>
              <a:buSzPct val="37000"/>
              <a:buFontTx/>
              <a:buNone/>
            </a:pPr>
            <a:r>
              <a:rPr lang="en-US" altLang="ru-RU" sz="2400" b="1" dirty="0" smtClean="0">
                <a:solidFill>
                  <a:srgbClr val="008000"/>
                </a:solidFill>
                <a:latin typeface="Arial" charset="0"/>
                <a:cs typeface="Arial" charset="0"/>
              </a:rPr>
              <a:t>A transportation hub  </a:t>
            </a:r>
            <a:r>
              <a:rPr lang="en-US" altLang="ru-RU" sz="2400" dirty="0" smtClean="0">
                <a:solidFill>
                  <a:srgbClr val="008000"/>
                </a:solidFill>
                <a:latin typeface="Arial" charset="0"/>
                <a:cs typeface="Arial" charset="0"/>
              </a:rPr>
              <a:t>of railway and motor transport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1143000" cy="6858000"/>
          </a:xfrm>
          <a:prstGeom prst="rect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8197" name="Рисунок 1"/>
          <p:cNvPicPr>
            <a:picLocks noChangeAspect="1"/>
          </p:cNvPicPr>
          <p:nvPr/>
        </p:nvPicPr>
        <p:blipFill>
          <a:blip r:embed="rId2"/>
          <a:srcRect l="15265" t="11205" r="17131" b="8122"/>
          <a:stretch>
            <a:fillRect/>
          </a:stretch>
        </p:blipFill>
        <p:spPr bwMode="auto">
          <a:xfrm>
            <a:off x="152400" y="0"/>
            <a:ext cx="1574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/>
            </a:extLst>
          </a:blip>
          <a:srcRect t="6856" b="6856"/>
          <a:stretch/>
        </p:blipFill>
        <p:spPr bwMode="auto">
          <a:xfrm>
            <a:off x="152400" y="2467886"/>
            <a:ext cx="1574800" cy="108938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8" name="Picture 2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6049" y="5736480"/>
            <a:ext cx="1587501" cy="1121520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9" name="Picture 2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4646662"/>
            <a:ext cx="1574800" cy="108981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10" name="Picture 2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1384300"/>
            <a:ext cx="1574800" cy="1083586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11" name="Picture 3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3557274"/>
            <a:ext cx="1574801" cy="108938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52600" y="304800"/>
            <a:ext cx="6781800" cy="1146175"/>
          </a:xfrm>
        </p:spPr>
        <p:txBody>
          <a:bodyPr/>
          <a:lstStyle/>
          <a:p>
            <a:pPr eaLnBrk="1" hangingPunct="1"/>
            <a:r>
              <a:rPr lang="en-US" altLang="ru-RU" b="1" smtClean="0">
                <a:solidFill>
                  <a:srgbClr val="0066FF"/>
                </a:solidFill>
                <a:latin typeface="Arial" charset="0"/>
                <a:cs typeface="Arial" charset="0"/>
              </a:rPr>
              <a:t>Five</a:t>
            </a:r>
            <a:r>
              <a:rPr lang="uk-UA" altLang="ru-RU" b="1" smtClean="0">
                <a:solidFill>
                  <a:srgbClr val="0066FF"/>
                </a:solidFill>
                <a:latin typeface="Arial" charset="0"/>
                <a:cs typeface="Arial" charset="0"/>
              </a:rPr>
              <a:t> </a:t>
            </a:r>
            <a:r>
              <a:rPr lang="en-US" altLang="ru-RU" b="1" smtClean="0">
                <a:solidFill>
                  <a:srgbClr val="0066FF"/>
                </a:solidFill>
                <a:latin typeface="Arial" charset="0"/>
                <a:cs typeface="Arial" charset="0"/>
              </a:rPr>
              <a:t>advantages </a:t>
            </a:r>
            <a:br>
              <a:rPr lang="en-US" altLang="ru-RU" b="1" smtClean="0">
                <a:solidFill>
                  <a:srgbClr val="0066FF"/>
                </a:solidFill>
                <a:latin typeface="Arial" charset="0"/>
                <a:cs typeface="Arial" charset="0"/>
              </a:rPr>
            </a:br>
            <a:r>
              <a:rPr lang="en-US" altLang="ru-RU" b="1" smtClean="0">
                <a:solidFill>
                  <a:srgbClr val="0066FF"/>
                </a:solidFill>
                <a:latin typeface="Arial" charset="0"/>
                <a:cs typeface="Arial" charset="0"/>
              </a:rPr>
              <a:t>of the city </a:t>
            </a:r>
            <a:endParaRPr lang="uk-UA" altLang="ru-RU" b="1" smtClean="0">
              <a:solidFill>
                <a:srgbClr val="0066FF"/>
              </a:solidFill>
              <a:latin typeface="Arial" charset="0"/>
              <a:cs typeface="Arial" charset="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0" y="1828800"/>
            <a:ext cx="6858000" cy="4800600"/>
          </a:xfrm>
        </p:spPr>
        <p:txBody>
          <a:bodyPr/>
          <a:lstStyle/>
          <a:p>
            <a:pPr algn="l" eaLnBrk="1" hangingPunct="1">
              <a:lnSpc>
                <a:spcPct val="80000"/>
              </a:lnSpc>
              <a:buClr>
                <a:srgbClr val="000000"/>
              </a:buClr>
              <a:buSzPct val="37000"/>
            </a:pPr>
            <a:r>
              <a:rPr lang="uk-UA" altLang="ru-RU" sz="2400" b="1" dirty="0" smtClean="0">
                <a:solidFill>
                  <a:srgbClr val="008000"/>
                </a:solidFill>
                <a:latin typeface="Arial" charset="0"/>
                <a:cs typeface="Arial" charset="0"/>
              </a:rPr>
              <a:t>1. </a:t>
            </a:r>
            <a:r>
              <a:rPr lang="en-US" altLang="ru-RU" sz="2400" b="1" dirty="0" smtClean="0">
                <a:solidFill>
                  <a:srgbClr val="008000"/>
                </a:solidFill>
                <a:latin typeface="Arial" charset="0"/>
                <a:cs typeface="Arial" charset="0"/>
              </a:rPr>
              <a:t>Advantageous trans-European location</a:t>
            </a:r>
            <a:br>
              <a:rPr lang="en-US" altLang="ru-RU" sz="2400" b="1" dirty="0" smtClean="0">
                <a:solidFill>
                  <a:srgbClr val="008000"/>
                </a:solidFill>
                <a:latin typeface="Arial" charset="0"/>
                <a:cs typeface="Arial" charset="0"/>
              </a:rPr>
            </a:br>
            <a:r>
              <a:rPr lang="en-US" altLang="ru-RU" sz="2400" b="1" dirty="0" smtClean="0">
                <a:solidFill>
                  <a:srgbClr val="008000"/>
                </a:solidFill>
                <a:latin typeface="Arial" charset="0"/>
                <a:cs typeface="Arial" charset="0"/>
              </a:rPr>
              <a:t>      Roads E50 and E85 cross the city</a:t>
            </a:r>
            <a:br>
              <a:rPr lang="en-US" altLang="ru-RU" sz="2400" b="1" dirty="0" smtClean="0">
                <a:solidFill>
                  <a:srgbClr val="008000"/>
                </a:solidFill>
                <a:latin typeface="Arial" charset="0"/>
                <a:cs typeface="Arial" charset="0"/>
              </a:rPr>
            </a:br>
            <a:r>
              <a:rPr lang="en-US" altLang="ru-RU" sz="2400" b="1" dirty="0" smtClean="0">
                <a:solidFill>
                  <a:srgbClr val="008000"/>
                </a:solidFill>
                <a:latin typeface="Arial" charset="0"/>
                <a:cs typeface="Arial" charset="0"/>
              </a:rPr>
              <a:t>      Only 200 km to the EU border</a:t>
            </a:r>
          </a:p>
          <a:p>
            <a:pPr algn="l" eaLnBrk="1" hangingPunct="1">
              <a:lnSpc>
                <a:spcPct val="80000"/>
              </a:lnSpc>
              <a:buClr>
                <a:srgbClr val="000000"/>
              </a:buClr>
              <a:buSzPct val="37000"/>
            </a:pPr>
            <a:endParaRPr lang="uk-UA" altLang="ru-RU" sz="2400" b="1" dirty="0" smtClean="0">
              <a:solidFill>
                <a:srgbClr val="008000"/>
              </a:solidFill>
              <a:latin typeface="Arial" charset="0"/>
              <a:cs typeface="Arial" charset="0"/>
            </a:endParaRPr>
          </a:p>
          <a:p>
            <a:pPr algn="l" eaLnBrk="1" hangingPunct="1">
              <a:lnSpc>
                <a:spcPct val="80000"/>
              </a:lnSpc>
              <a:buClr>
                <a:srgbClr val="000000"/>
              </a:buClr>
              <a:buSzPct val="37000"/>
            </a:pPr>
            <a:r>
              <a:rPr lang="uk-UA" altLang="ru-RU" sz="2400" b="1" dirty="0" smtClean="0">
                <a:solidFill>
                  <a:srgbClr val="008000"/>
                </a:solidFill>
                <a:latin typeface="Arial" charset="0"/>
                <a:cs typeface="Arial" charset="0"/>
              </a:rPr>
              <a:t>2. </a:t>
            </a:r>
            <a:r>
              <a:rPr lang="en-US" altLang="ru-RU" sz="2400" b="1" dirty="0" smtClean="0">
                <a:solidFill>
                  <a:srgbClr val="008000"/>
                </a:solidFill>
                <a:latin typeface="Arial" charset="0"/>
                <a:cs typeface="Arial" charset="0"/>
              </a:rPr>
              <a:t>Strong tourism potential </a:t>
            </a:r>
          </a:p>
          <a:p>
            <a:pPr algn="l" eaLnBrk="1" hangingPunct="1">
              <a:lnSpc>
                <a:spcPct val="80000"/>
              </a:lnSpc>
              <a:buClr>
                <a:srgbClr val="000000"/>
              </a:buClr>
              <a:buSzPct val="37000"/>
            </a:pPr>
            <a:r>
              <a:rPr lang="uk-UA" altLang="ru-RU" sz="2400" b="1" dirty="0" smtClean="0">
                <a:solidFill>
                  <a:srgbClr val="008000"/>
                </a:solidFill>
                <a:latin typeface="Arial" charset="0"/>
                <a:cs typeface="Arial" charset="0"/>
              </a:rPr>
              <a:t/>
            </a:r>
            <a:br>
              <a:rPr lang="uk-UA" altLang="ru-RU" sz="2400" b="1" dirty="0" smtClean="0">
                <a:solidFill>
                  <a:srgbClr val="008000"/>
                </a:solidFill>
                <a:latin typeface="Arial" charset="0"/>
                <a:cs typeface="Arial" charset="0"/>
              </a:rPr>
            </a:br>
            <a:r>
              <a:rPr lang="uk-UA" altLang="ru-RU" sz="2400" b="1" dirty="0" smtClean="0">
                <a:solidFill>
                  <a:srgbClr val="008000"/>
                </a:solidFill>
                <a:latin typeface="Arial" charset="0"/>
                <a:cs typeface="Arial" charset="0"/>
              </a:rPr>
              <a:t>3. </a:t>
            </a:r>
            <a:r>
              <a:rPr lang="en-US" altLang="ru-RU" sz="2400" b="1" dirty="0" smtClean="0">
                <a:solidFill>
                  <a:srgbClr val="008000"/>
                </a:solidFill>
                <a:latin typeface="Arial" charset="0"/>
                <a:cs typeface="Arial" charset="0"/>
              </a:rPr>
              <a:t>Clean environment with urban, coastal and</a:t>
            </a:r>
          </a:p>
          <a:p>
            <a:pPr algn="l" eaLnBrk="1" hangingPunct="1">
              <a:lnSpc>
                <a:spcPct val="80000"/>
              </a:lnSpc>
              <a:buClr>
                <a:srgbClr val="000000"/>
              </a:buClr>
              <a:buSzPct val="37000"/>
            </a:pPr>
            <a:r>
              <a:rPr lang="en-US" altLang="ru-RU" sz="2400" b="1" dirty="0" smtClean="0">
                <a:solidFill>
                  <a:srgbClr val="008000"/>
                </a:solidFill>
                <a:latin typeface="Arial" charset="0"/>
                <a:cs typeface="Arial" charset="0"/>
              </a:rPr>
              <a:t>    forest landscapes </a:t>
            </a:r>
            <a:r>
              <a:rPr lang="uk-UA" altLang="ru-RU" sz="2400" b="1" dirty="0" smtClean="0">
                <a:solidFill>
                  <a:srgbClr val="008000"/>
                </a:solidFill>
                <a:latin typeface="Arial" charset="0"/>
                <a:cs typeface="Arial" charset="0"/>
              </a:rPr>
              <a:t> </a:t>
            </a:r>
            <a:br>
              <a:rPr lang="uk-UA" altLang="ru-RU" sz="2400" b="1" dirty="0" smtClean="0">
                <a:solidFill>
                  <a:srgbClr val="008000"/>
                </a:solidFill>
                <a:latin typeface="Arial" charset="0"/>
                <a:cs typeface="Arial" charset="0"/>
              </a:rPr>
            </a:br>
            <a:endParaRPr lang="uk-UA" altLang="ru-RU" sz="2400" b="1" dirty="0" smtClean="0">
              <a:solidFill>
                <a:srgbClr val="008000"/>
              </a:solidFill>
              <a:latin typeface="Arial" charset="0"/>
              <a:cs typeface="Arial" charset="0"/>
            </a:endParaRPr>
          </a:p>
          <a:p>
            <a:pPr algn="l" eaLnBrk="1" hangingPunct="1">
              <a:lnSpc>
                <a:spcPct val="80000"/>
              </a:lnSpc>
              <a:buClr>
                <a:srgbClr val="000000"/>
              </a:buClr>
              <a:buSzPct val="37000"/>
            </a:pPr>
            <a:r>
              <a:rPr lang="uk-UA" altLang="ru-RU" sz="2400" b="1" dirty="0" smtClean="0">
                <a:solidFill>
                  <a:srgbClr val="008000"/>
                </a:solidFill>
                <a:latin typeface="Arial" charset="0"/>
                <a:cs typeface="Arial" charset="0"/>
              </a:rPr>
              <a:t>4. </a:t>
            </a:r>
            <a:r>
              <a:rPr lang="en-US" altLang="ru-RU" sz="2400" b="1" dirty="0" smtClean="0">
                <a:solidFill>
                  <a:srgbClr val="008000"/>
                </a:solidFill>
                <a:latin typeface="Arial" charset="0"/>
                <a:cs typeface="Arial" charset="0"/>
              </a:rPr>
              <a:t>Unique recreational potential</a:t>
            </a:r>
          </a:p>
          <a:p>
            <a:pPr algn="l" eaLnBrk="1" hangingPunct="1">
              <a:lnSpc>
                <a:spcPct val="80000"/>
              </a:lnSpc>
              <a:buClr>
                <a:srgbClr val="000000"/>
              </a:buClr>
              <a:buSzPct val="37000"/>
            </a:pPr>
            <a:endParaRPr lang="uk-UA" altLang="ru-RU" sz="2400" b="1" dirty="0" smtClean="0">
              <a:solidFill>
                <a:srgbClr val="008000"/>
              </a:solidFill>
              <a:latin typeface="Arial" charset="0"/>
              <a:cs typeface="Arial" charset="0"/>
            </a:endParaRPr>
          </a:p>
          <a:p>
            <a:pPr algn="l" eaLnBrk="1" hangingPunct="1">
              <a:lnSpc>
                <a:spcPct val="80000"/>
              </a:lnSpc>
              <a:buClr>
                <a:srgbClr val="000000"/>
              </a:buClr>
              <a:buSzPct val="37000"/>
            </a:pPr>
            <a:r>
              <a:rPr lang="uk-UA" altLang="ru-RU" sz="2400" b="1" dirty="0" smtClean="0">
                <a:solidFill>
                  <a:srgbClr val="008000"/>
                </a:solidFill>
                <a:latin typeface="Arial" charset="0"/>
                <a:cs typeface="Arial" charset="0"/>
              </a:rPr>
              <a:t>5.</a:t>
            </a:r>
            <a:r>
              <a:rPr lang="en-US" altLang="ru-RU" sz="2400" b="1" dirty="0" smtClean="0">
                <a:solidFill>
                  <a:srgbClr val="008000"/>
                </a:solidFill>
                <a:latin typeface="Arial" charset="0"/>
                <a:cs typeface="Arial" charset="0"/>
              </a:rPr>
              <a:t> Favorable investment climate </a:t>
            </a:r>
            <a:endParaRPr lang="uk-UA" altLang="ru-RU" sz="2400" b="1" dirty="0" smtClean="0">
              <a:solidFill>
                <a:srgbClr val="008000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1143000" cy="6858000"/>
          </a:xfrm>
          <a:prstGeom prst="rect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pic>
        <p:nvPicPr>
          <p:cNvPr id="9221" name="Рисунок 1"/>
          <p:cNvPicPr>
            <a:picLocks noChangeAspect="1"/>
          </p:cNvPicPr>
          <p:nvPr/>
        </p:nvPicPr>
        <p:blipFill>
          <a:blip r:embed="rId2"/>
          <a:srcRect l="15265" t="11205" r="17131" b="8122"/>
          <a:stretch>
            <a:fillRect/>
          </a:stretch>
        </p:blipFill>
        <p:spPr bwMode="auto">
          <a:xfrm>
            <a:off x="152400" y="0"/>
            <a:ext cx="1574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/>
            </a:extLst>
          </a:blip>
          <a:srcRect t="6856" b="6856"/>
          <a:stretch/>
        </p:blipFill>
        <p:spPr bwMode="auto">
          <a:xfrm>
            <a:off x="152400" y="2467886"/>
            <a:ext cx="1574800" cy="108938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8" name="Picture 2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6049" y="5736480"/>
            <a:ext cx="1587501" cy="1121520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9" name="Picture 2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4646662"/>
            <a:ext cx="1574800" cy="108981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10" name="Picture 2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1384300"/>
            <a:ext cx="1574800" cy="1083586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11" name="Picture 3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3557274"/>
            <a:ext cx="1574801" cy="108938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05000" y="0"/>
            <a:ext cx="7391400" cy="1470025"/>
          </a:xfrm>
        </p:spPr>
        <p:txBody>
          <a:bodyPr/>
          <a:lstStyle/>
          <a:p>
            <a:pPr algn="l" eaLnBrk="1" hangingPunct="1"/>
            <a:r>
              <a:rPr lang="en-US" altLang="ru-RU" b="1" dirty="0" smtClean="0">
                <a:solidFill>
                  <a:srgbClr val="0066FF"/>
                </a:solidFill>
                <a:latin typeface="Arial" charset="0"/>
                <a:cs typeface="Arial" charset="0"/>
              </a:rPr>
              <a:t>Recognition and Awards </a:t>
            </a:r>
            <a:endParaRPr lang="uk-UA" altLang="ru-RU" b="1" dirty="0" smtClean="0">
              <a:solidFill>
                <a:srgbClr val="0066FF"/>
              </a:solidFill>
              <a:latin typeface="Arial" charset="0"/>
              <a:cs typeface="Arial" charset="0"/>
            </a:endParaRPr>
          </a:p>
        </p:txBody>
      </p:sp>
      <p:sp>
        <p:nvSpPr>
          <p:cNvPr id="1536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52600" y="1524000"/>
            <a:ext cx="7391400" cy="4953000"/>
          </a:xfrm>
        </p:spPr>
        <p:txBody>
          <a:bodyPr>
            <a:normAutofit/>
          </a:bodyPr>
          <a:lstStyle/>
          <a:p>
            <a:pPr algn="l" eaLnBrk="1" hangingPunct="1">
              <a:lnSpc>
                <a:spcPct val="80000"/>
              </a:lnSpc>
            </a:pPr>
            <a:endParaRPr lang="en-US" altLang="ru-RU" sz="2400" dirty="0" smtClean="0">
              <a:solidFill>
                <a:srgbClr val="008000"/>
              </a:solidFill>
              <a:latin typeface="Arial" charset="0"/>
              <a:cs typeface="Arial" charset="0"/>
            </a:endParaRPr>
          </a:p>
          <a:p>
            <a:pPr algn="l" eaLnBrk="1" hangingPunct="1">
              <a:lnSpc>
                <a:spcPct val="80000"/>
              </a:lnSpc>
            </a:pPr>
            <a:r>
              <a:rPr lang="en-US" altLang="ru-RU" sz="2400" dirty="0" smtClean="0">
                <a:solidFill>
                  <a:srgbClr val="008000"/>
                </a:solidFill>
                <a:latin typeface="Arial" charset="0"/>
                <a:cs typeface="Arial" charset="0"/>
              </a:rPr>
              <a:t>1.Ternopil was </a:t>
            </a:r>
            <a:r>
              <a:rPr lang="en-US" altLang="ru-RU" sz="2400" b="1" dirty="0" smtClean="0">
                <a:solidFill>
                  <a:srgbClr val="008000"/>
                </a:solidFill>
                <a:latin typeface="Arial" charset="0"/>
                <a:cs typeface="Arial" charset="0"/>
              </a:rPr>
              <a:t>awarded </a:t>
            </a:r>
            <a:r>
              <a:rPr lang="en-US" altLang="ru-RU" sz="2400" dirty="0" smtClean="0">
                <a:solidFill>
                  <a:srgbClr val="008000"/>
                </a:solidFill>
                <a:latin typeface="Arial" charset="0"/>
                <a:cs typeface="Arial" charset="0"/>
              </a:rPr>
              <a:t>with the </a:t>
            </a:r>
            <a:r>
              <a:rPr lang="en-US" altLang="ru-RU" sz="2400" b="1" dirty="0" smtClean="0">
                <a:solidFill>
                  <a:srgbClr val="008000"/>
                </a:solidFill>
                <a:latin typeface="Arial" charset="0"/>
                <a:cs typeface="Arial" charset="0"/>
              </a:rPr>
              <a:t>Diploma of Council of Europe </a:t>
            </a:r>
            <a:r>
              <a:rPr lang="en-US" altLang="ru-RU" sz="2400" dirty="0" smtClean="0">
                <a:solidFill>
                  <a:srgbClr val="008000"/>
                </a:solidFill>
                <a:latin typeface="Arial" charset="0"/>
                <a:cs typeface="Arial" charset="0"/>
              </a:rPr>
              <a:t>for active promotion of the European ideal (23.04.2013)</a:t>
            </a:r>
          </a:p>
          <a:p>
            <a:pPr algn="l" eaLnBrk="1" hangingPunct="1">
              <a:lnSpc>
                <a:spcPct val="80000"/>
              </a:lnSpc>
            </a:pPr>
            <a:endParaRPr lang="en-US" altLang="ru-RU" sz="2400" dirty="0" smtClean="0">
              <a:solidFill>
                <a:srgbClr val="008000"/>
              </a:solidFill>
              <a:latin typeface="Arial" charset="0"/>
              <a:cs typeface="Arial" charset="0"/>
            </a:endParaRPr>
          </a:p>
          <a:p>
            <a:pPr algn="l" eaLnBrk="1" hangingPunct="1">
              <a:lnSpc>
                <a:spcPct val="80000"/>
              </a:lnSpc>
            </a:pPr>
            <a:r>
              <a:rPr lang="en-US" altLang="ru-RU" sz="2400" dirty="0" smtClean="0">
                <a:solidFill>
                  <a:srgbClr val="008000"/>
                </a:solidFill>
                <a:latin typeface="Arial" charset="0"/>
                <a:cs typeface="Arial" charset="0"/>
              </a:rPr>
              <a:t>2.Ternopil received the </a:t>
            </a:r>
            <a:r>
              <a:rPr lang="en-US" altLang="ru-RU" sz="2400" b="1" dirty="0" smtClean="0">
                <a:solidFill>
                  <a:srgbClr val="008000"/>
                </a:solidFill>
                <a:latin typeface="Arial" charset="0"/>
                <a:cs typeface="Arial" charset="0"/>
              </a:rPr>
              <a:t>Flag of Honour</a:t>
            </a:r>
            <a:r>
              <a:rPr lang="en-US" altLang="ru-RU" sz="2400" dirty="0" smtClean="0">
                <a:solidFill>
                  <a:srgbClr val="008000"/>
                </a:solidFill>
                <a:latin typeface="Arial" charset="0"/>
                <a:cs typeface="Arial" charset="0"/>
              </a:rPr>
              <a:t> of the Council of Europe for propagation of understanding between the people of Europe (10.04.2014)</a:t>
            </a:r>
          </a:p>
          <a:p>
            <a:pPr algn="l" eaLnBrk="1" hangingPunct="1">
              <a:lnSpc>
                <a:spcPct val="80000"/>
              </a:lnSpc>
            </a:pPr>
            <a:endParaRPr lang="en-US" altLang="ru-RU" sz="2400" dirty="0" smtClean="0">
              <a:solidFill>
                <a:srgbClr val="008000"/>
              </a:solidFill>
              <a:latin typeface="Arial" charset="0"/>
              <a:cs typeface="Arial" charset="0"/>
            </a:endParaRPr>
          </a:p>
          <a:p>
            <a:pPr algn="l" eaLnBrk="1" hangingPunct="1">
              <a:lnSpc>
                <a:spcPct val="80000"/>
              </a:lnSpc>
            </a:pPr>
            <a:r>
              <a:rPr lang="en-US" altLang="ru-RU" sz="2400" dirty="0" smtClean="0">
                <a:solidFill>
                  <a:srgbClr val="008000"/>
                </a:solidFill>
                <a:latin typeface="Arial" charset="0"/>
                <a:cs typeface="Arial" charset="0"/>
              </a:rPr>
              <a:t>3.  Ternopil was awarded with the</a:t>
            </a:r>
            <a:r>
              <a:rPr lang="en-US" altLang="ru-RU" sz="2400" b="1" dirty="0" smtClean="0">
                <a:solidFill>
                  <a:srgbClr val="008000"/>
                </a:solidFill>
                <a:latin typeface="Arial" charset="0"/>
                <a:cs typeface="Arial" charset="0"/>
              </a:rPr>
              <a:t> Plaque of Honour </a:t>
            </a:r>
            <a:r>
              <a:rPr lang="en-US" altLang="ru-RU" sz="2400" dirty="0" smtClean="0">
                <a:solidFill>
                  <a:srgbClr val="008000"/>
                </a:solidFill>
                <a:latin typeface="Arial" charset="0"/>
                <a:cs typeface="Arial" charset="0"/>
              </a:rPr>
              <a:t> of the Council of Europe as recognition of the city endeavors in spreading the  idea of European unity</a:t>
            </a:r>
            <a:r>
              <a:rPr lang="en-US" altLang="ru-RU" sz="2400" b="1" dirty="0" smtClean="0">
                <a:solidFill>
                  <a:srgbClr val="008000"/>
                </a:solidFill>
                <a:latin typeface="Arial" charset="0"/>
                <a:cs typeface="Arial" charset="0"/>
              </a:rPr>
              <a:t> </a:t>
            </a:r>
            <a:r>
              <a:rPr lang="en-US" altLang="ru-RU" sz="2400" dirty="0" smtClean="0">
                <a:solidFill>
                  <a:srgbClr val="008000"/>
                </a:solidFill>
                <a:latin typeface="Arial" charset="0"/>
                <a:cs typeface="Arial" charset="0"/>
              </a:rPr>
              <a:t>(21.04. 2015)</a:t>
            </a:r>
          </a:p>
          <a:p>
            <a:pPr algn="l" eaLnBrk="1" hangingPunct="1">
              <a:lnSpc>
                <a:spcPct val="80000"/>
              </a:lnSpc>
            </a:pPr>
            <a:endParaRPr lang="en-US" altLang="ru-RU" sz="2800" b="1" dirty="0" smtClean="0">
              <a:solidFill>
                <a:srgbClr val="008000"/>
              </a:solidFill>
              <a:latin typeface="Arial" charset="0"/>
              <a:cs typeface="Arial" charset="0"/>
            </a:endParaRPr>
          </a:p>
          <a:p>
            <a:pPr algn="l" eaLnBrk="1" hangingPunct="1">
              <a:lnSpc>
                <a:spcPct val="80000"/>
              </a:lnSpc>
            </a:pPr>
            <a:endParaRPr lang="en-US" altLang="ru-RU" sz="2400" dirty="0" smtClean="0">
              <a:solidFill>
                <a:srgbClr val="898989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1143000" cy="6858000"/>
          </a:xfrm>
          <a:prstGeom prst="rect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0245" name="Рисунок 1"/>
          <p:cNvPicPr>
            <a:picLocks noChangeAspect="1"/>
          </p:cNvPicPr>
          <p:nvPr/>
        </p:nvPicPr>
        <p:blipFill>
          <a:blip r:embed="rId2"/>
          <a:srcRect l="15265" t="11205" r="17131" b="8122"/>
          <a:stretch>
            <a:fillRect/>
          </a:stretch>
        </p:blipFill>
        <p:spPr bwMode="auto">
          <a:xfrm>
            <a:off x="152400" y="0"/>
            <a:ext cx="1574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/>
            </a:extLst>
          </a:blip>
          <a:srcRect t="6856" b="6856"/>
          <a:stretch/>
        </p:blipFill>
        <p:spPr bwMode="auto">
          <a:xfrm>
            <a:off x="152400" y="2467886"/>
            <a:ext cx="1574800" cy="108938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8" name="Picture 2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6049" y="5736480"/>
            <a:ext cx="1587501" cy="1121520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9" name="Picture 2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4646662"/>
            <a:ext cx="1574800" cy="108981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10" name="Picture 2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1384300"/>
            <a:ext cx="1574800" cy="1083586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11" name="Picture 3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3557274"/>
            <a:ext cx="1574801" cy="108938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05000" y="0"/>
            <a:ext cx="7391400" cy="1470025"/>
          </a:xfrm>
        </p:spPr>
        <p:txBody>
          <a:bodyPr/>
          <a:lstStyle/>
          <a:p>
            <a:pPr algn="l" eaLnBrk="1" hangingPunct="1"/>
            <a:r>
              <a:rPr lang="en-US" altLang="ru-RU" b="1" dirty="0" smtClean="0">
                <a:solidFill>
                  <a:srgbClr val="0066FF"/>
                </a:solidFill>
                <a:latin typeface="Arial" charset="0"/>
                <a:cs typeface="Arial" charset="0"/>
              </a:rPr>
              <a:t>Recognition and Awards </a:t>
            </a:r>
            <a:endParaRPr lang="uk-UA" altLang="ru-RU" b="1" dirty="0" smtClean="0">
              <a:solidFill>
                <a:srgbClr val="0066FF"/>
              </a:solidFill>
              <a:latin typeface="Arial" charset="0"/>
              <a:cs typeface="Arial" charset="0"/>
            </a:endParaRPr>
          </a:p>
        </p:txBody>
      </p:sp>
      <p:sp>
        <p:nvSpPr>
          <p:cNvPr id="1536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52600" y="1524000"/>
            <a:ext cx="7162800" cy="4953000"/>
          </a:xfrm>
        </p:spPr>
        <p:txBody>
          <a:bodyPr rtlCol="0">
            <a:normAutofit/>
          </a:bodyPr>
          <a:lstStyle/>
          <a:p>
            <a:pPr algn="just" eaLnBrk="1" fontAlgn="auto" hangingPunct="1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altLang="ru-RU" sz="2400" dirty="0" smtClean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  <a:p>
            <a:pPr algn="just" eaLnBrk="1" fontAlgn="auto" hangingPunct="1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altLang="ru-RU" sz="2400" dirty="0" smtClean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  <a:p>
            <a:pPr algn="just" eaLnBrk="1" fontAlgn="auto" hangingPunct="1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ru-RU" sz="24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4. Ternopil ranked first among the cities with a population of less than  250 thousand people in the category </a:t>
            </a:r>
            <a:r>
              <a:rPr lang="en-US" altLang="ru-RU" sz="24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“Business Efficiency”</a:t>
            </a:r>
            <a:r>
              <a:rPr lang="en-US" altLang="ru-RU" sz="24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of  the Investment rating of  “European Cities and Regions of the Future 2012-2013, 2014-2015” Contest conducted by «</a:t>
            </a:r>
            <a:r>
              <a:rPr lang="en-US" altLang="ru-RU" sz="24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fDi</a:t>
            </a:r>
            <a:r>
              <a:rPr lang="en-US" altLang="ru-RU" sz="24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Magazine Financial Times». </a:t>
            </a:r>
          </a:p>
          <a:p>
            <a:pPr algn="just" eaLnBrk="1" fontAlgn="auto" hangingPunct="1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altLang="ru-RU" sz="2400" dirty="0" smtClean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  <a:p>
            <a:pPr algn="just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en-US" altLang="ru-RU" sz="24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5. Ternopil City Council (administrative services) implemented a Quality System and received a certificate ISO 9001</a:t>
            </a:r>
            <a:endParaRPr lang="en-US" altLang="ru-RU" sz="2400" b="1" dirty="0" smtClean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  <a:p>
            <a:pPr algn="l" eaLnBrk="1" fontAlgn="auto" hangingPunct="1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altLang="ru-RU" sz="2400" dirty="0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1143000" cy="6858000"/>
          </a:xfrm>
          <a:prstGeom prst="rect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1269" name="Рисунок 1"/>
          <p:cNvPicPr>
            <a:picLocks noChangeAspect="1"/>
          </p:cNvPicPr>
          <p:nvPr/>
        </p:nvPicPr>
        <p:blipFill>
          <a:blip r:embed="rId2"/>
          <a:srcRect l="15265" t="11205" r="17131" b="8122"/>
          <a:stretch>
            <a:fillRect/>
          </a:stretch>
        </p:blipFill>
        <p:spPr bwMode="auto">
          <a:xfrm>
            <a:off x="152400" y="0"/>
            <a:ext cx="1574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/>
            </a:extLst>
          </a:blip>
          <a:srcRect t="6856" b="6856"/>
          <a:stretch/>
        </p:blipFill>
        <p:spPr bwMode="auto">
          <a:xfrm>
            <a:off x="152400" y="2467886"/>
            <a:ext cx="1574800" cy="108938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8" name="Picture 2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6049" y="5736480"/>
            <a:ext cx="1587501" cy="1121520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9" name="Picture 2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4646662"/>
            <a:ext cx="1574800" cy="108981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10" name="Picture 2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1384300"/>
            <a:ext cx="1574800" cy="1083586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11" name="Picture 3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2400" y="3557274"/>
            <a:ext cx="1574801" cy="1089388"/>
          </a:xfrm>
          <a:prstGeom prst="homePlate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2460</TotalTime>
  <Words>1058</Words>
  <Application>Microsoft Office PowerPoint</Application>
  <PresentationFormat>Экран (4:3)</PresentationFormat>
  <Paragraphs>244</Paragraphs>
  <Slides>55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55</vt:i4>
      </vt:variant>
    </vt:vector>
  </HeadingPairs>
  <TitlesOfParts>
    <vt:vector size="56" baseType="lpstr">
      <vt:lpstr>Тема Office</vt:lpstr>
      <vt:lpstr>Слайд 1</vt:lpstr>
      <vt:lpstr>Слайд 2</vt:lpstr>
      <vt:lpstr>Слайд 3</vt:lpstr>
      <vt:lpstr>Ternopil in Europe</vt:lpstr>
      <vt:lpstr>Ternopil in Ukraine</vt:lpstr>
      <vt:lpstr>Ternopil</vt:lpstr>
      <vt:lpstr>Five advantages  of the city </vt:lpstr>
      <vt:lpstr>Recognition and Awards </vt:lpstr>
      <vt:lpstr>Recognition and Awards </vt:lpstr>
      <vt:lpstr>Recognition and Awards </vt:lpstr>
      <vt:lpstr>TERNOPIL- THE BEST CITY FOR YOUR INVESTMENT</vt:lpstr>
      <vt:lpstr>City economy</vt:lpstr>
      <vt:lpstr>Слайд 13</vt:lpstr>
      <vt:lpstr>Слайд 14</vt:lpstr>
      <vt:lpstr>Слайд 15</vt:lpstr>
      <vt:lpstr>Main countries – investors </vt:lpstr>
      <vt:lpstr>Key Enterprises </vt:lpstr>
      <vt:lpstr>Key Enterprises </vt:lpstr>
      <vt:lpstr>Слайд 19</vt:lpstr>
      <vt:lpstr>Слайд 20</vt:lpstr>
      <vt:lpstr>Слайд 21</vt:lpstr>
      <vt:lpstr>Слайд 22</vt:lpstr>
      <vt:lpstr>Ternopil  – Students Capital</vt:lpstr>
      <vt:lpstr>Ternopil  – Students Capital</vt:lpstr>
      <vt:lpstr>Ternopil  – IT Centre</vt:lpstr>
      <vt:lpstr>IT Projects in Ternopil</vt:lpstr>
      <vt:lpstr>Ternopil  – IT Centre</vt:lpstr>
      <vt:lpstr>Ternopil Lake</vt:lpstr>
      <vt:lpstr>In 2011-2015 the Powerboat World and European Championships were held on Ternopil Lake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Projects in progress</vt:lpstr>
      <vt:lpstr> Transport and logistics hub </vt:lpstr>
      <vt:lpstr>Factors of localization  of the project </vt:lpstr>
      <vt:lpstr>Слайд 46</vt:lpstr>
      <vt:lpstr>Waste recycling plant</vt:lpstr>
      <vt:lpstr>Слайд 48</vt:lpstr>
      <vt:lpstr>Energy Efficiency  and Alternative Energy</vt:lpstr>
      <vt:lpstr>Energy Services Companies (ESCO)  and Thermo-modernization</vt:lpstr>
      <vt:lpstr>Слайд 51</vt:lpstr>
      <vt:lpstr>Automated payment system for city transport </vt:lpstr>
      <vt:lpstr>Слайд 53</vt:lpstr>
      <vt:lpstr> Looking forward to meeting you in Ternopil!</vt:lpstr>
      <vt:lpstr>Thank you for your attention!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BoSS</dc:creator>
  <cp:lastModifiedBy>d02-Kaushan</cp:lastModifiedBy>
  <cp:revision>363</cp:revision>
  <cp:lastPrinted>1601-01-01T00:00:00Z</cp:lastPrinted>
  <dcterms:created xsi:type="dcterms:W3CDTF">2014-02-13T16:52:55Z</dcterms:created>
  <dcterms:modified xsi:type="dcterms:W3CDTF">2015-05-25T14:13:18Z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