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58" r:id="rId5"/>
    <p:sldId id="264" r:id="rId6"/>
    <p:sldId id="265" r:id="rId7"/>
    <p:sldId id="263" r:id="rId8"/>
    <p:sldId id="266" r:id="rId9"/>
    <p:sldId id="262" r:id="rId10"/>
    <p:sldId id="268" r:id="rId11"/>
    <p:sldId id="269" r:id="rId12"/>
    <p:sldId id="267" r:id="rId13"/>
    <p:sldId id="270" r:id="rId14"/>
    <p:sldId id="271" r:id="rId15"/>
    <p:sldId id="272" r:id="rId16"/>
    <p:sldId id="273" r:id="rId17"/>
    <p:sldId id="274" r:id="rId18"/>
    <p:sldId id="275" r:id="rId19"/>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60"/>
  </p:normalViewPr>
  <p:slideViewPr>
    <p:cSldViewPr snapToGrid="0">
      <p:cViewPr varScale="1">
        <p:scale>
          <a:sx n="119" d="100"/>
          <a:sy n="119" d="100"/>
        </p:scale>
        <p:origin x="102"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smtClean="0"/>
              <a:t>Muutke pealkirja laadi</a:t>
            </a:r>
            <a:endParaRPr lang="et-EE"/>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smtClean="0"/>
              <a:t>Klõpsake laadi muutmiseks</a:t>
            </a:r>
            <a:endParaRPr lang="et-EE"/>
          </a:p>
        </p:txBody>
      </p:sp>
      <p:sp>
        <p:nvSpPr>
          <p:cNvPr id="4" name="Kuupäeva kohatäide 3"/>
          <p:cNvSpPr>
            <a:spLocks noGrp="1"/>
          </p:cNvSpPr>
          <p:nvPr>
            <p:ph type="dt" sz="half" idx="10"/>
          </p:nvPr>
        </p:nvSpPr>
        <p:spPr/>
        <p:txBody>
          <a:bodyPr/>
          <a:lstStyle/>
          <a:p>
            <a:fld id="{EEBE6BCD-E4FE-4F9B-AAAD-D56FB436C2F2}" type="datetimeFigureOut">
              <a:rPr lang="et-EE" smtClean="0"/>
              <a:t>06.09.2019</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536906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Vertikaalteksti kohatäide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EEBE6BCD-E4FE-4F9B-AAAD-D56FB436C2F2}" type="datetimeFigureOut">
              <a:rPr lang="et-EE" smtClean="0"/>
              <a:t>06.09.2019</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3467087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smtClean="0"/>
              <a:t>Muutke pealkirja laadi</a:t>
            </a:r>
            <a:endParaRPr lang="et-EE"/>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EEBE6BCD-E4FE-4F9B-AAAD-D56FB436C2F2}" type="datetimeFigureOut">
              <a:rPr lang="et-EE" smtClean="0"/>
              <a:t>06.09.2019</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2481515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81667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EEBE6BCD-E4FE-4F9B-AAAD-D56FB436C2F2}" type="datetimeFigureOut">
              <a:rPr lang="et-EE" smtClean="0"/>
              <a:t>06.09.2019</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159930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smtClean="0"/>
              <a:t>Muutke pealkirja laadi</a:t>
            </a:r>
            <a:endParaRPr lang="et-EE"/>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smtClean="0"/>
              <a:t>Muutke teksti laade</a:t>
            </a:r>
          </a:p>
        </p:txBody>
      </p:sp>
      <p:sp>
        <p:nvSpPr>
          <p:cNvPr id="4" name="Kuupäeva kohatäide 3"/>
          <p:cNvSpPr>
            <a:spLocks noGrp="1"/>
          </p:cNvSpPr>
          <p:nvPr>
            <p:ph type="dt" sz="half" idx="10"/>
          </p:nvPr>
        </p:nvSpPr>
        <p:spPr/>
        <p:txBody>
          <a:bodyPr/>
          <a:lstStyle/>
          <a:p>
            <a:fld id="{EEBE6BCD-E4FE-4F9B-AAAD-D56FB436C2F2}" type="datetimeFigureOut">
              <a:rPr lang="et-EE" smtClean="0"/>
              <a:t>06.09.2019</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398343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sz="half" idx="1"/>
          </p:nvPr>
        </p:nvSpPr>
        <p:spPr>
          <a:xfrm>
            <a:off x="838200" y="1825625"/>
            <a:ext cx="5181600" cy="435133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6172200" y="1825625"/>
            <a:ext cx="5181600" cy="435133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Kuupäeva kohatäide 4"/>
          <p:cNvSpPr>
            <a:spLocks noGrp="1"/>
          </p:cNvSpPr>
          <p:nvPr>
            <p:ph type="dt" sz="half" idx="10"/>
          </p:nvPr>
        </p:nvSpPr>
        <p:spPr/>
        <p:txBody>
          <a:bodyPr/>
          <a:lstStyle/>
          <a:p>
            <a:fld id="{EEBE6BCD-E4FE-4F9B-AAAD-D56FB436C2F2}" type="datetimeFigureOut">
              <a:rPr lang="et-EE" smtClean="0"/>
              <a:t>06.09.2019</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303340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smtClean="0"/>
              <a:t>Muutke pealkirja laadi</a:t>
            </a:r>
            <a:endParaRPr lang="et-EE"/>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Sisu kohatäide 3"/>
          <p:cNvSpPr>
            <a:spLocks noGrp="1"/>
          </p:cNvSpPr>
          <p:nvPr>
            <p:ph sz="half" idx="2"/>
          </p:nvPr>
        </p:nvSpPr>
        <p:spPr>
          <a:xfrm>
            <a:off x="839788" y="2505075"/>
            <a:ext cx="5157787" cy="368458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Sisu kohatäide 5"/>
          <p:cNvSpPr>
            <a:spLocks noGrp="1"/>
          </p:cNvSpPr>
          <p:nvPr>
            <p:ph sz="quarter" idx="4"/>
          </p:nvPr>
        </p:nvSpPr>
        <p:spPr>
          <a:xfrm>
            <a:off x="6172200" y="2505075"/>
            <a:ext cx="5183188" cy="368458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Kuupäeva kohatäide 6"/>
          <p:cNvSpPr>
            <a:spLocks noGrp="1"/>
          </p:cNvSpPr>
          <p:nvPr>
            <p:ph type="dt" sz="half" idx="10"/>
          </p:nvPr>
        </p:nvSpPr>
        <p:spPr/>
        <p:txBody>
          <a:bodyPr/>
          <a:lstStyle/>
          <a:p>
            <a:fld id="{EEBE6BCD-E4FE-4F9B-AAAD-D56FB436C2F2}" type="datetimeFigureOut">
              <a:rPr lang="et-EE" smtClean="0"/>
              <a:t>06.09.2019</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301947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Kuupäeva kohatäide 2"/>
          <p:cNvSpPr>
            <a:spLocks noGrp="1"/>
          </p:cNvSpPr>
          <p:nvPr>
            <p:ph type="dt" sz="half" idx="10"/>
          </p:nvPr>
        </p:nvSpPr>
        <p:spPr/>
        <p:txBody>
          <a:bodyPr/>
          <a:lstStyle/>
          <a:p>
            <a:fld id="{EEBE6BCD-E4FE-4F9B-AAAD-D56FB436C2F2}" type="datetimeFigureOut">
              <a:rPr lang="et-EE" smtClean="0"/>
              <a:t>06.09.2019</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312020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EEBE6BCD-E4FE-4F9B-AAAD-D56FB436C2F2}" type="datetimeFigureOut">
              <a:rPr lang="et-EE" smtClean="0"/>
              <a:t>06.09.2019</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3241540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Muutke teksti laade</a:t>
            </a:r>
          </a:p>
        </p:txBody>
      </p:sp>
      <p:sp>
        <p:nvSpPr>
          <p:cNvPr id="5" name="Kuupäeva kohatäide 4"/>
          <p:cNvSpPr>
            <a:spLocks noGrp="1"/>
          </p:cNvSpPr>
          <p:nvPr>
            <p:ph type="dt" sz="half" idx="10"/>
          </p:nvPr>
        </p:nvSpPr>
        <p:spPr/>
        <p:txBody>
          <a:bodyPr/>
          <a:lstStyle/>
          <a:p>
            <a:fld id="{EEBE6BCD-E4FE-4F9B-AAAD-D56FB436C2F2}" type="datetimeFigureOut">
              <a:rPr lang="et-EE" smtClean="0"/>
              <a:t>06.09.2019</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145964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Muutke teksti laade</a:t>
            </a:r>
          </a:p>
        </p:txBody>
      </p:sp>
      <p:sp>
        <p:nvSpPr>
          <p:cNvPr id="5" name="Kuupäeva kohatäide 4"/>
          <p:cNvSpPr>
            <a:spLocks noGrp="1"/>
          </p:cNvSpPr>
          <p:nvPr>
            <p:ph type="dt" sz="half" idx="10"/>
          </p:nvPr>
        </p:nvSpPr>
        <p:spPr/>
        <p:txBody>
          <a:bodyPr/>
          <a:lstStyle/>
          <a:p>
            <a:fld id="{EEBE6BCD-E4FE-4F9B-AAAD-D56FB436C2F2}" type="datetimeFigureOut">
              <a:rPr lang="et-EE" smtClean="0"/>
              <a:t>06.09.2019</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263448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smtClean="0"/>
              <a:t>Muutke pealkirja laadi</a:t>
            </a:r>
            <a:endParaRPr lang="et-EE"/>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E6BCD-E4FE-4F9B-AAAD-D56FB436C2F2}" type="datetimeFigureOut">
              <a:rPr lang="et-EE" smtClean="0"/>
              <a:t>06.09.2019</a:t>
            </a:fld>
            <a:endParaRPr lang="et-EE"/>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866C8-5DD0-4545-9056-1E2448EF15AB}" type="slidenum">
              <a:rPr lang="et-EE" smtClean="0"/>
              <a:t>‹#›</a:t>
            </a:fld>
            <a:endParaRPr lang="et-EE"/>
          </a:p>
        </p:txBody>
      </p:sp>
    </p:spTree>
    <p:extLst>
      <p:ext uri="{BB962C8B-B14F-4D97-AF65-F5344CB8AC3E}">
        <p14:creationId xmlns:p14="http://schemas.microsoft.com/office/powerpoint/2010/main" val="2355519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volis.ee/"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viljandi.ee/kaasav" TargetMode="External"/><Relationship Id="rId2" Type="http://schemas.openxmlformats.org/officeDocument/2006/relationships/hyperlink" Target="https://www.riigiteataja.ee/akt/406072018022" TargetMode="External"/><Relationship Id="rId1" Type="http://schemas.openxmlformats.org/officeDocument/2006/relationships/slideLayout" Target="../slideLayouts/slideLayout2.xml"/><Relationship Id="rId4" Type="http://schemas.openxmlformats.org/officeDocument/2006/relationships/hyperlink" Target="mailto:reet.alev@viljandi.ee?subject=Kaasav%20eelarv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volis.ee/"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03" y="344385"/>
            <a:ext cx="11555623" cy="2972832"/>
          </a:xfrm>
          <a:prstGeom prst="rect">
            <a:avLst/>
          </a:prstGeom>
          <a:ln w="12700">
            <a:miter lim="400000"/>
          </a:ln>
        </p:spPr>
      </p:pic>
      <p:sp>
        <p:nvSpPr>
          <p:cNvPr id="124" name="Shape 124"/>
          <p:cNvSpPr>
            <a:spLocks noGrp="1"/>
          </p:cNvSpPr>
          <p:nvPr>
            <p:ph type="title" idx="4294967295"/>
          </p:nvPr>
        </p:nvSpPr>
        <p:spPr>
          <a:xfrm>
            <a:off x="328575" y="3247900"/>
            <a:ext cx="11534851" cy="2867891"/>
          </a:xfrm>
          <a:prstGeom prst="rect">
            <a:avLst/>
          </a:prstGeom>
        </p:spPr>
        <p:txBody>
          <a:bodyPr anchor="b">
            <a:normAutofit/>
          </a:bodyPr>
          <a:lstStyle/>
          <a:p>
            <a:pPr algn="ctr"/>
            <a:endParaRPr sz="3200" dirty="0">
              <a:latin typeface="Garamond" panose="02020404030301010803" pitchFamily="18" charset="0"/>
            </a:endParaRPr>
          </a:p>
        </p:txBody>
      </p:sp>
      <p:sp>
        <p:nvSpPr>
          <p:cNvPr id="125" name="Shape 125"/>
          <p:cNvSpPr>
            <a:spLocks noGrp="1"/>
          </p:cNvSpPr>
          <p:nvPr>
            <p:ph type="body" sz="quarter" idx="4294967295"/>
          </p:nvPr>
        </p:nvSpPr>
        <p:spPr>
          <a:xfrm>
            <a:off x="1049316" y="1573482"/>
            <a:ext cx="10414000" cy="4091048"/>
          </a:xfrm>
          <a:prstGeom prst="rect">
            <a:avLst/>
          </a:prstGeom>
        </p:spPr>
        <p:txBody>
          <a:bodyPr anchor="t">
            <a:normAutofit lnSpcReduction="10000"/>
          </a:bodyPr>
          <a:lstStyle>
            <a:lvl1pPr marL="0" indent="0" algn="ctr">
              <a:spcBef>
                <a:spcPts val="0"/>
              </a:spcBef>
              <a:buSzTx/>
              <a:buNone/>
              <a:defRPr sz="4400">
                <a:latin typeface="Poppins Medium"/>
                <a:ea typeface="Poppins Medium"/>
                <a:cs typeface="Poppins Medium"/>
                <a:sym typeface="Poppins Medium"/>
              </a:defRPr>
            </a:lvl1pPr>
          </a:lstStyle>
          <a:p>
            <a:r>
              <a:rPr lang="et-EE" sz="6000" dirty="0">
                <a:solidFill>
                  <a:srgbClr val="008080"/>
                </a:solidFill>
              </a:rPr>
              <a:t>VILJANDI LINNA </a:t>
            </a:r>
            <a:endParaRPr lang="et-EE" sz="6000" dirty="0" smtClean="0">
              <a:solidFill>
                <a:srgbClr val="008080"/>
              </a:solidFill>
            </a:endParaRPr>
          </a:p>
          <a:p>
            <a:endParaRPr lang="et-EE" sz="6000" dirty="0" smtClean="0">
              <a:solidFill>
                <a:srgbClr val="008080"/>
              </a:solidFill>
            </a:endParaRPr>
          </a:p>
          <a:p>
            <a:r>
              <a:rPr lang="et-EE" sz="6000" dirty="0" smtClean="0">
                <a:solidFill>
                  <a:srgbClr val="008080"/>
                </a:solidFill>
              </a:rPr>
              <a:t>KAASAV EELARVE</a:t>
            </a:r>
          </a:p>
          <a:p>
            <a:endParaRPr lang="et-EE" sz="6000" dirty="0">
              <a:solidFill>
                <a:srgbClr val="008080"/>
              </a:solidFill>
            </a:endParaRPr>
          </a:p>
          <a:p>
            <a:r>
              <a:rPr lang="et-EE" sz="6000" dirty="0" smtClean="0">
                <a:solidFill>
                  <a:srgbClr val="008080"/>
                </a:solidFill>
              </a:rPr>
              <a:t>2020</a:t>
            </a:r>
          </a:p>
          <a:p>
            <a:endParaRPr lang="et-EE" sz="4000" dirty="0"/>
          </a:p>
        </p:txBody>
      </p:sp>
    </p:spTree>
    <p:extLst>
      <p:ext uri="{BB962C8B-B14F-4D97-AF65-F5344CB8AC3E}">
        <p14:creationId xmlns:p14="http://schemas.microsoft.com/office/powerpoint/2010/main" val="12343190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737259" y="323562"/>
            <a:ext cx="10515600" cy="311769"/>
          </a:xfrm>
        </p:spPr>
        <p:txBody>
          <a:bodyPr>
            <a:normAutofit fontScale="90000"/>
          </a:bodyPr>
          <a:lstStyle/>
          <a:p>
            <a:r>
              <a:rPr lang="et-EE" b="1" dirty="0" smtClean="0"/>
              <a:t>LINNAELANIKE HÄÄLETUS</a:t>
            </a:r>
            <a:endParaRPr lang="et-EE" b="1" dirty="0"/>
          </a:p>
        </p:txBody>
      </p:sp>
      <p:sp>
        <p:nvSpPr>
          <p:cNvPr id="3" name="Sisu kohatäide 2"/>
          <p:cNvSpPr>
            <a:spLocks noGrp="1"/>
          </p:cNvSpPr>
          <p:nvPr>
            <p:ph idx="1"/>
          </p:nvPr>
        </p:nvSpPr>
        <p:spPr>
          <a:xfrm>
            <a:off x="838200" y="831273"/>
            <a:ext cx="10515599" cy="5345690"/>
          </a:xfrm>
        </p:spPr>
        <p:txBody>
          <a:bodyPr>
            <a:normAutofit/>
          </a:bodyPr>
          <a:lstStyle/>
          <a:p>
            <a:pPr marL="0" indent="0">
              <a:buNone/>
            </a:pPr>
            <a:r>
              <a:rPr lang="et-EE" sz="3800" b="1" dirty="0">
                <a:solidFill>
                  <a:srgbClr val="008080"/>
                </a:solidFill>
              </a:rPr>
              <a:t>11.11.2019 kella 8:00 – 25.11.2019 kella 20:00-ni</a:t>
            </a:r>
            <a:endParaRPr lang="et-EE" sz="3800" b="1" dirty="0" smtClean="0">
              <a:solidFill>
                <a:srgbClr val="008080"/>
              </a:solidFill>
            </a:endParaRPr>
          </a:p>
          <a:p>
            <a:r>
              <a:rPr lang="et-EE" dirty="0" smtClean="0"/>
              <a:t>hääletusel </a:t>
            </a:r>
            <a:r>
              <a:rPr lang="et-EE" dirty="0"/>
              <a:t>saab osaleda iga vähemalt 16-aastane isik, kelle elukoht on Eesti rahvastikuregistri andmetel hääletuse väljakuulutamise kuupäeva seisuga Viljandi linnas.</a:t>
            </a:r>
          </a:p>
          <a:p>
            <a:r>
              <a:rPr lang="et-EE" dirty="0" smtClean="0"/>
              <a:t>hääletus </a:t>
            </a:r>
            <a:r>
              <a:rPr lang="et-EE" dirty="0"/>
              <a:t>viiakse läbi elektrooniliselt kohalike omavalitsuste istungite infosüsteemi VOLIS keskkonnas (www.volis.ee).</a:t>
            </a:r>
          </a:p>
          <a:p>
            <a:r>
              <a:rPr lang="et-EE" dirty="0" smtClean="0"/>
              <a:t>iga </a:t>
            </a:r>
            <a:r>
              <a:rPr lang="et-EE" dirty="0"/>
              <a:t>hääletusel osalev isik saab hääletada kuni kolme idee poolt.</a:t>
            </a:r>
          </a:p>
          <a:p>
            <a:r>
              <a:rPr lang="et-EE" dirty="0" smtClean="0"/>
              <a:t>kellel </a:t>
            </a:r>
            <a:r>
              <a:rPr lang="et-EE" dirty="0"/>
              <a:t>ei ole arvuti kasutamise </a:t>
            </a:r>
            <a:r>
              <a:rPr lang="et-EE" dirty="0" smtClean="0"/>
              <a:t>võimalust, saab hääletada </a:t>
            </a:r>
            <a:r>
              <a:rPr lang="et-EE" dirty="0"/>
              <a:t>isikut tõendava dokumendi esitamisel hääletuse perioodi jooksul tööpäeviti kella 9:00-11:00 ja 14:00-16:00 Viljandi Linnavalitsuse kantseleis aadressil Linnu tn 2</a:t>
            </a:r>
          </a:p>
          <a:p>
            <a:pPr marL="0" indent="0">
              <a:buNone/>
            </a:pPr>
            <a:endParaRPr lang="et-EE" dirty="0" smtClean="0"/>
          </a:p>
        </p:txBody>
      </p:sp>
    </p:spTree>
    <p:extLst>
      <p:ext uri="{BB962C8B-B14F-4D97-AF65-F5344CB8AC3E}">
        <p14:creationId xmlns:p14="http://schemas.microsoft.com/office/powerpoint/2010/main" val="841596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737259" y="323562"/>
            <a:ext cx="10515600" cy="311769"/>
          </a:xfrm>
        </p:spPr>
        <p:txBody>
          <a:bodyPr>
            <a:normAutofit fontScale="90000"/>
          </a:bodyPr>
          <a:lstStyle/>
          <a:p>
            <a:r>
              <a:rPr lang="et-EE" b="1" dirty="0" smtClean="0"/>
              <a:t/>
            </a:r>
            <a:br>
              <a:rPr lang="et-EE" b="1" dirty="0" smtClean="0"/>
            </a:br>
            <a:r>
              <a:rPr lang="et-EE" b="1" dirty="0" smtClean="0"/>
              <a:t>LINNAELANIKE HÄÄLETUSE TULEMUSED</a:t>
            </a:r>
            <a:r>
              <a:rPr lang="et-EE" b="1" dirty="0"/>
              <a:t/>
            </a:r>
            <a:br>
              <a:rPr lang="et-EE" b="1" dirty="0"/>
            </a:br>
            <a:endParaRPr lang="et-EE" dirty="0"/>
          </a:p>
        </p:txBody>
      </p:sp>
      <p:sp>
        <p:nvSpPr>
          <p:cNvPr id="3" name="Sisu kohatäide 2"/>
          <p:cNvSpPr>
            <a:spLocks noGrp="1"/>
          </p:cNvSpPr>
          <p:nvPr>
            <p:ph idx="1"/>
          </p:nvPr>
        </p:nvSpPr>
        <p:spPr>
          <a:xfrm>
            <a:off x="838200" y="831273"/>
            <a:ext cx="10515599" cy="5345690"/>
          </a:xfrm>
        </p:spPr>
        <p:txBody>
          <a:bodyPr>
            <a:normAutofit/>
          </a:bodyPr>
          <a:lstStyle/>
          <a:p>
            <a:endParaRPr lang="et-EE" dirty="0" smtClean="0"/>
          </a:p>
          <a:p>
            <a:r>
              <a:rPr lang="et-EE" dirty="0" smtClean="0"/>
              <a:t>linnaelanike </a:t>
            </a:r>
            <a:r>
              <a:rPr lang="et-EE" dirty="0"/>
              <a:t>hääletuse tulemusena reastatakse ideed vastavalt saadud häälte arvule, alustades enim hääli saanust.</a:t>
            </a:r>
          </a:p>
          <a:p>
            <a:r>
              <a:rPr lang="et-EE" dirty="0" smtClean="0"/>
              <a:t>elluviimisele </a:t>
            </a:r>
            <a:r>
              <a:rPr lang="et-EE" dirty="0"/>
              <a:t>kuulub idee või ideed, mis saab või saavad vähemalt </a:t>
            </a:r>
            <a:r>
              <a:rPr lang="et-EE" b="1" dirty="0"/>
              <a:t>200</a:t>
            </a:r>
            <a:r>
              <a:rPr lang="et-EE" dirty="0"/>
              <a:t> häält.</a:t>
            </a:r>
          </a:p>
          <a:p>
            <a:r>
              <a:rPr lang="et-EE" dirty="0"/>
              <a:t>e</a:t>
            </a:r>
            <a:r>
              <a:rPr lang="et-EE" dirty="0" smtClean="0"/>
              <a:t>lluviimisele </a:t>
            </a:r>
            <a:r>
              <a:rPr lang="et-EE" dirty="0"/>
              <a:t>kuulub üks või mitu </a:t>
            </a:r>
            <a:r>
              <a:rPr lang="et-EE" dirty="0" smtClean="0"/>
              <a:t>paremusjärjestuses </a:t>
            </a:r>
            <a:r>
              <a:rPr lang="et-EE" dirty="0"/>
              <a:t>enim hääli saanud ideed, mis lähtuvalt idee eeldatavast maksumusest mahuvad </a:t>
            </a:r>
            <a:r>
              <a:rPr lang="et-EE" dirty="0" smtClean="0"/>
              <a:t>30 000 € </a:t>
            </a:r>
            <a:r>
              <a:rPr lang="et-EE" dirty="0"/>
              <a:t>sisse kuni olukorrani, kus paremusjärjekorras järgmist ideed ei ole võimalik enam täies ulatuses rahastada.</a:t>
            </a:r>
          </a:p>
          <a:p>
            <a:r>
              <a:rPr lang="et-EE" dirty="0" smtClean="0"/>
              <a:t>hääletustulemusena </a:t>
            </a:r>
            <a:r>
              <a:rPr lang="et-EE" dirty="0"/>
              <a:t>selgunud paremusjärjestuse </a:t>
            </a:r>
            <a:r>
              <a:rPr lang="et-EE" dirty="0" smtClean="0"/>
              <a:t>realiseerimisele </a:t>
            </a:r>
            <a:r>
              <a:rPr lang="et-EE" dirty="0"/>
              <a:t>kuuluva(d) idee(d) esitab linnavalitsus Viljandi Linnavolikogu detsembrikuu istungile kinnitamiseks.</a:t>
            </a:r>
          </a:p>
        </p:txBody>
      </p:sp>
    </p:spTree>
    <p:extLst>
      <p:ext uri="{BB962C8B-B14F-4D97-AF65-F5344CB8AC3E}">
        <p14:creationId xmlns:p14="http://schemas.microsoft.com/office/powerpoint/2010/main" val="169298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737259" y="323562"/>
            <a:ext cx="10515600" cy="311769"/>
          </a:xfrm>
        </p:spPr>
        <p:txBody>
          <a:bodyPr>
            <a:normAutofit fontScale="90000"/>
          </a:bodyPr>
          <a:lstStyle/>
          <a:p>
            <a:r>
              <a:rPr lang="et-EE" b="1" dirty="0" smtClean="0"/>
              <a:t>IDEE VÕI IDEEDE ELLUVIIMINE</a:t>
            </a:r>
            <a:endParaRPr lang="et-EE" b="1" dirty="0"/>
          </a:p>
        </p:txBody>
      </p:sp>
      <p:sp>
        <p:nvSpPr>
          <p:cNvPr id="3" name="Sisu kohatäide 2"/>
          <p:cNvSpPr>
            <a:spLocks noGrp="1"/>
          </p:cNvSpPr>
          <p:nvPr>
            <p:ph idx="1"/>
          </p:nvPr>
        </p:nvSpPr>
        <p:spPr>
          <a:xfrm>
            <a:off x="838200" y="831273"/>
            <a:ext cx="10515599" cy="5345690"/>
          </a:xfrm>
        </p:spPr>
        <p:txBody>
          <a:bodyPr>
            <a:normAutofit/>
          </a:bodyPr>
          <a:lstStyle/>
          <a:p>
            <a:endParaRPr lang="et-EE" dirty="0" smtClean="0"/>
          </a:p>
          <a:p>
            <a:r>
              <a:rPr lang="et-EE" dirty="0" smtClean="0"/>
              <a:t>linnaelanike </a:t>
            </a:r>
            <a:r>
              <a:rPr lang="et-EE" dirty="0"/>
              <a:t>hääletusel enim toetust leidnud idee või ideed viiakse ellu Viljandi linna kaasava eelarve summast.</a:t>
            </a:r>
          </a:p>
          <a:p>
            <a:r>
              <a:rPr lang="et-EE" dirty="0" smtClean="0"/>
              <a:t>idee </a:t>
            </a:r>
            <a:r>
              <a:rPr lang="et-EE" dirty="0"/>
              <a:t>või ideede elluviimise korraldab linnavalitsus või sõlmib idee esitajaga koostöölepingu idee elluviimiseks.</a:t>
            </a:r>
          </a:p>
          <a:p>
            <a:r>
              <a:rPr lang="et-EE" dirty="0" smtClean="0"/>
              <a:t>linnavalitsusel </a:t>
            </a:r>
            <a:r>
              <a:rPr lang="et-EE" dirty="0"/>
              <a:t>on põhjendatud juhtudel õigus, kui on selgunud et realiseeritava idee maksumus </a:t>
            </a:r>
            <a:r>
              <a:rPr lang="et-EE" dirty="0" smtClean="0"/>
              <a:t>ületab 30 000 €, </a:t>
            </a:r>
            <a:r>
              <a:rPr lang="et-EE" dirty="0"/>
              <a:t>anda võimalus idee esitajale </a:t>
            </a:r>
            <a:r>
              <a:rPr lang="et-EE" dirty="0" err="1"/>
              <a:t>kaasrahastada</a:t>
            </a:r>
            <a:r>
              <a:rPr lang="et-EE" dirty="0"/>
              <a:t> objekti realiseerimist puudujäävas osas, kasutada objekti realiseerimiseks lisaraha investeeringute reservi vahenditest või realiseerida hääletustulemusel selgunud paremusjärjestuses järgmisel kohal/järgmistel kohtadel olev(</a:t>
            </a:r>
            <a:r>
              <a:rPr lang="et-EE" dirty="0" err="1"/>
              <a:t>ad</a:t>
            </a:r>
            <a:r>
              <a:rPr lang="et-EE" dirty="0"/>
              <a:t>) idee(d).</a:t>
            </a:r>
          </a:p>
          <a:p>
            <a:pPr marL="0" indent="0">
              <a:buNone/>
            </a:pPr>
            <a:endParaRPr lang="et-EE" dirty="0" smtClean="0"/>
          </a:p>
        </p:txBody>
      </p:sp>
    </p:spTree>
    <p:extLst>
      <p:ext uri="{BB962C8B-B14F-4D97-AF65-F5344CB8AC3E}">
        <p14:creationId xmlns:p14="http://schemas.microsoft.com/office/powerpoint/2010/main" val="2084919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1078664"/>
          </a:xfrm>
        </p:spPr>
        <p:txBody>
          <a:bodyPr>
            <a:normAutofit/>
          </a:bodyPr>
          <a:lstStyle/>
          <a:p>
            <a:pPr marL="0" indent="0"/>
            <a:r>
              <a:rPr lang="et-EE" b="1" dirty="0"/>
              <a:t>VOLIS </a:t>
            </a:r>
            <a:r>
              <a:rPr lang="et-EE" b="1" dirty="0" smtClean="0"/>
              <a:t>keskkond </a:t>
            </a:r>
            <a:r>
              <a:rPr lang="et-EE" b="1" dirty="0"/>
              <a:t>(</a:t>
            </a:r>
            <a:r>
              <a:rPr lang="et-EE" b="1" dirty="0">
                <a:hlinkClick r:id="rId3"/>
              </a:rPr>
              <a:t>www.volis.ee</a:t>
            </a:r>
            <a:r>
              <a:rPr lang="et-EE" b="1" dirty="0" smtClean="0"/>
              <a:t>)</a:t>
            </a:r>
            <a:endParaRPr lang="et-EE" b="1" dirty="0"/>
          </a:p>
        </p:txBody>
      </p:sp>
      <p:pic>
        <p:nvPicPr>
          <p:cNvPr id="8" name="Sisu kohatäide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6791" y="1307431"/>
            <a:ext cx="10153777" cy="5494422"/>
          </a:xfrm>
          <a:ln w="12700">
            <a:solidFill>
              <a:schemeClr val="tx1"/>
            </a:solidFill>
          </a:ln>
        </p:spPr>
      </p:pic>
      <p:pic>
        <p:nvPicPr>
          <p:cNvPr id="9" name="Pilt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6085" y="4871698"/>
            <a:ext cx="2808966" cy="1986302"/>
          </a:xfrm>
          <a:prstGeom prst="rect">
            <a:avLst/>
          </a:prstGeom>
        </p:spPr>
      </p:pic>
      <p:sp>
        <p:nvSpPr>
          <p:cNvPr id="11" name="Vasaknool 10"/>
          <p:cNvSpPr/>
          <p:nvPr/>
        </p:nvSpPr>
        <p:spPr>
          <a:xfrm>
            <a:off x="1387642" y="5342021"/>
            <a:ext cx="553453" cy="30480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2" name="Paremnool 11"/>
          <p:cNvSpPr/>
          <p:nvPr/>
        </p:nvSpPr>
        <p:spPr>
          <a:xfrm>
            <a:off x="8831179" y="5165558"/>
            <a:ext cx="569495" cy="32886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1305140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1078664"/>
          </a:xfrm>
        </p:spPr>
        <p:txBody>
          <a:bodyPr>
            <a:normAutofit/>
          </a:bodyPr>
          <a:lstStyle/>
          <a:p>
            <a:pPr marL="0" indent="0"/>
            <a:endParaRPr lang="et-EE" dirty="0"/>
          </a:p>
        </p:txBody>
      </p:sp>
      <p:pic>
        <p:nvPicPr>
          <p:cNvPr id="4" name="Sisu kohatäide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677" y="365125"/>
            <a:ext cx="11593987" cy="5803064"/>
          </a:xfrm>
        </p:spPr>
      </p:pic>
      <p:sp>
        <p:nvSpPr>
          <p:cNvPr id="5" name="Allanool 4"/>
          <p:cNvSpPr/>
          <p:nvPr/>
        </p:nvSpPr>
        <p:spPr>
          <a:xfrm>
            <a:off x="2887579" y="818147"/>
            <a:ext cx="417095" cy="41709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Allanool 5"/>
          <p:cNvSpPr/>
          <p:nvPr/>
        </p:nvSpPr>
        <p:spPr>
          <a:xfrm>
            <a:off x="10026316" y="2005263"/>
            <a:ext cx="393031" cy="46522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8132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pic>
        <p:nvPicPr>
          <p:cNvPr id="5" name="Sisu kohatäid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340" y="365125"/>
            <a:ext cx="11780116" cy="5896226"/>
          </a:xfrm>
        </p:spPr>
      </p:pic>
      <p:sp>
        <p:nvSpPr>
          <p:cNvPr id="6" name="Paremnool 5"/>
          <p:cNvSpPr/>
          <p:nvPr/>
        </p:nvSpPr>
        <p:spPr>
          <a:xfrm>
            <a:off x="5486400" y="5342021"/>
            <a:ext cx="705853" cy="393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1863695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pic>
        <p:nvPicPr>
          <p:cNvPr id="4" name="Sisu kohatäid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308978"/>
            <a:ext cx="10238874" cy="6148686"/>
          </a:xfrm>
        </p:spPr>
      </p:pic>
      <p:sp>
        <p:nvSpPr>
          <p:cNvPr id="6" name="Paremnool 5"/>
          <p:cNvSpPr/>
          <p:nvPr/>
        </p:nvSpPr>
        <p:spPr>
          <a:xfrm>
            <a:off x="5101389" y="6136105"/>
            <a:ext cx="729916" cy="37770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433386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b="1" dirty="0" smtClean="0"/>
              <a:t>Informatsioon</a:t>
            </a:r>
            <a:endParaRPr lang="et-EE" b="1" dirty="0"/>
          </a:p>
        </p:txBody>
      </p:sp>
      <p:sp>
        <p:nvSpPr>
          <p:cNvPr id="3" name="Sisu kohatäide 2"/>
          <p:cNvSpPr>
            <a:spLocks noGrp="1"/>
          </p:cNvSpPr>
          <p:nvPr>
            <p:ph idx="1"/>
          </p:nvPr>
        </p:nvSpPr>
        <p:spPr/>
        <p:txBody>
          <a:bodyPr/>
          <a:lstStyle/>
          <a:p>
            <a:pPr marL="0" indent="0">
              <a:buNone/>
            </a:pPr>
            <a:r>
              <a:rPr lang="et-EE" dirty="0"/>
              <a:t>Viljandi linna kaasava eelarve kord - </a:t>
            </a:r>
            <a:r>
              <a:rPr lang="et-EE" dirty="0">
                <a:hlinkClick r:id="rId2"/>
              </a:rPr>
              <a:t>Viljandi Linnavolikogu 28.06.2018 määrus nr 21 "Viljandi linna kaasav eelarve"</a:t>
            </a:r>
            <a:r>
              <a:rPr lang="et-EE" dirty="0"/>
              <a:t/>
            </a:r>
            <a:br>
              <a:rPr lang="et-EE" dirty="0"/>
            </a:br>
            <a:endParaRPr lang="et-EE" dirty="0" smtClean="0"/>
          </a:p>
          <a:p>
            <a:pPr marL="0" indent="0">
              <a:buNone/>
            </a:pPr>
            <a:r>
              <a:rPr lang="et-EE" dirty="0" smtClean="0"/>
              <a:t>Rohkem </a:t>
            </a:r>
            <a:r>
              <a:rPr lang="et-EE" dirty="0"/>
              <a:t>infot: </a:t>
            </a:r>
            <a:r>
              <a:rPr lang="et-EE" dirty="0" smtClean="0">
                <a:hlinkClick r:id="rId3"/>
              </a:rPr>
              <a:t>www.viljandi.ee/kaasav</a:t>
            </a:r>
            <a:endParaRPr lang="et-EE" dirty="0" smtClean="0"/>
          </a:p>
          <a:p>
            <a:pPr marL="0" indent="0">
              <a:buNone/>
            </a:pPr>
            <a:r>
              <a:rPr lang="et-EE" dirty="0"/>
              <a:t/>
            </a:r>
            <a:br>
              <a:rPr lang="et-EE" dirty="0"/>
            </a:br>
            <a:r>
              <a:rPr lang="et-EE" dirty="0"/>
              <a:t>Lähemalt: linnaarengu spetsialist Reet Alev, telefon 435 4767, e-post </a:t>
            </a:r>
            <a:r>
              <a:rPr lang="et-EE" dirty="0">
                <a:hlinkClick r:id="rId4"/>
              </a:rPr>
              <a:t>reet.alev@viljandi.ee</a:t>
            </a:r>
            <a:endParaRPr lang="et-EE" dirty="0"/>
          </a:p>
        </p:txBody>
      </p:sp>
    </p:spTree>
    <p:extLst>
      <p:ext uri="{BB962C8B-B14F-4D97-AF65-F5344CB8AC3E}">
        <p14:creationId xmlns:p14="http://schemas.microsoft.com/office/powerpoint/2010/main" val="3796225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97569" y="405230"/>
            <a:ext cx="10515600" cy="1325563"/>
          </a:xfrm>
        </p:spPr>
        <p:txBody>
          <a:bodyPr/>
          <a:lstStyle/>
          <a:p>
            <a:r>
              <a:rPr lang="et-EE" b="1" dirty="0" smtClean="0"/>
              <a:t>NB!</a:t>
            </a:r>
            <a:endParaRPr lang="et-EE" b="1" dirty="0"/>
          </a:p>
        </p:txBody>
      </p:sp>
      <p:sp>
        <p:nvSpPr>
          <p:cNvPr id="3" name="Sisu kohatäide 2"/>
          <p:cNvSpPr>
            <a:spLocks noGrp="1"/>
          </p:cNvSpPr>
          <p:nvPr>
            <p:ph idx="1"/>
          </p:nvPr>
        </p:nvSpPr>
        <p:spPr/>
        <p:txBody>
          <a:bodyPr>
            <a:normAutofit/>
          </a:bodyPr>
          <a:lstStyle/>
          <a:p>
            <a:pPr marL="0" indent="0">
              <a:buNone/>
            </a:pPr>
            <a:r>
              <a:rPr lang="et-EE" sz="4000" b="1" dirty="0" smtClean="0"/>
              <a:t>IDEEDE </a:t>
            </a:r>
            <a:r>
              <a:rPr lang="et-EE" sz="4000" b="1" dirty="0"/>
              <a:t>ESITAMINE </a:t>
            </a:r>
            <a:r>
              <a:rPr lang="et-EE" sz="4000" b="1" dirty="0">
                <a:solidFill>
                  <a:srgbClr val="008080"/>
                </a:solidFill>
              </a:rPr>
              <a:t>09.09.2019 – </a:t>
            </a:r>
            <a:r>
              <a:rPr lang="et-EE" sz="4000" b="1" dirty="0" smtClean="0">
                <a:solidFill>
                  <a:srgbClr val="008080"/>
                </a:solidFill>
              </a:rPr>
              <a:t>10.10.2019</a:t>
            </a:r>
          </a:p>
          <a:p>
            <a:pPr marL="0" indent="0">
              <a:buNone/>
            </a:pPr>
            <a:endParaRPr lang="et-EE" sz="4000" b="1" dirty="0" smtClean="0">
              <a:solidFill>
                <a:srgbClr val="008080"/>
              </a:solidFill>
            </a:endParaRPr>
          </a:p>
          <a:p>
            <a:pPr marL="0" indent="0">
              <a:buNone/>
            </a:pPr>
            <a:r>
              <a:rPr lang="et-EE" sz="4000" b="1" dirty="0"/>
              <a:t>LINNAELANIKE </a:t>
            </a:r>
            <a:r>
              <a:rPr lang="et-EE" sz="4000" b="1" dirty="0" smtClean="0"/>
              <a:t>HÄÄLETUS</a:t>
            </a:r>
          </a:p>
          <a:p>
            <a:pPr marL="0" indent="0">
              <a:buNone/>
            </a:pPr>
            <a:r>
              <a:rPr lang="et-EE" sz="4000" b="1" dirty="0">
                <a:solidFill>
                  <a:srgbClr val="008080"/>
                </a:solidFill>
              </a:rPr>
              <a:t>11.11.2019 kella 8:00 – 25.11.2019 kella 20:00-ni</a:t>
            </a:r>
          </a:p>
          <a:p>
            <a:pPr marL="0" indent="0">
              <a:buNone/>
            </a:pPr>
            <a:endParaRPr lang="et-EE" sz="4000" b="1" dirty="0" smtClean="0"/>
          </a:p>
          <a:p>
            <a:pPr marL="0" indent="0">
              <a:buNone/>
            </a:pPr>
            <a:endParaRPr lang="et-EE" sz="4000" b="1" dirty="0">
              <a:solidFill>
                <a:srgbClr val="008080"/>
              </a:solidFill>
            </a:endParaRPr>
          </a:p>
          <a:p>
            <a:pPr marL="0" indent="0">
              <a:buNone/>
            </a:pPr>
            <a:endParaRPr lang="et-EE" sz="4000" dirty="0"/>
          </a:p>
        </p:txBody>
      </p:sp>
    </p:spTree>
    <p:extLst>
      <p:ext uri="{BB962C8B-B14F-4D97-AF65-F5344CB8AC3E}">
        <p14:creationId xmlns:p14="http://schemas.microsoft.com/office/powerpoint/2010/main" val="3576813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311769"/>
          </a:xfrm>
        </p:spPr>
        <p:txBody>
          <a:bodyPr>
            <a:normAutofit fontScale="90000"/>
          </a:bodyPr>
          <a:lstStyle/>
          <a:p>
            <a:r>
              <a:rPr lang="et-EE" b="1" dirty="0" smtClean="0"/>
              <a:t>KAASAV EELARVE</a:t>
            </a:r>
            <a:endParaRPr lang="et-EE" b="1" dirty="0"/>
          </a:p>
        </p:txBody>
      </p:sp>
      <p:sp>
        <p:nvSpPr>
          <p:cNvPr id="3" name="Sisu kohatäide 2"/>
          <p:cNvSpPr>
            <a:spLocks noGrp="1"/>
          </p:cNvSpPr>
          <p:nvPr>
            <p:ph idx="1"/>
          </p:nvPr>
        </p:nvSpPr>
        <p:spPr>
          <a:xfrm>
            <a:off x="838200" y="831273"/>
            <a:ext cx="10515599" cy="5345690"/>
          </a:xfrm>
        </p:spPr>
        <p:txBody>
          <a:bodyPr/>
          <a:lstStyle/>
          <a:p>
            <a:pPr marL="0" indent="0">
              <a:buNone/>
            </a:pPr>
            <a:endParaRPr lang="et-EE" dirty="0" smtClean="0"/>
          </a:p>
          <a:p>
            <a:r>
              <a:rPr lang="et-EE" dirty="0" smtClean="0"/>
              <a:t>annab </a:t>
            </a:r>
            <a:r>
              <a:rPr lang="et-EE" dirty="0"/>
              <a:t>kohaliku kogukonna liikmetele </a:t>
            </a:r>
            <a:r>
              <a:rPr lang="et-EE" dirty="0" smtClean="0"/>
              <a:t>võimaluse </a:t>
            </a:r>
            <a:r>
              <a:rPr lang="et-EE" dirty="0"/>
              <a:t>linnaeelarve koostamisel </a:t>
            </a:r>
            <a:r>
              <a:rPr lang="et-EE" dirty="0" smtClean="0"/>
              <a:t>30 000 euro osas kaasa rääkida</a:t>
            </a:r>
          </a:p>
          <a:p>
            <a:r>
              <a:rPr lang="et-EE" dirty="0" smtClean="0"/>
              <a:t>loob võimaluse linnaelanikel </a:t>
            </a:r>
            <a:r>
              <a:rPr lang="et-EE" dirty="0"/>
              <a:t>kaasa rääkida, teha ettepanekuid linna elu edendamiseks ja osaleda hääletamisel parimate ideede väljaselgitamiseks.</a:t>
            </a:r>
          </a:p>
          <a:p>
            <a:r>
              <a:rPr lang="et-EE" dirty="0" smtClean="0"/>
              <a:t>parandab kogukondade vahelist </a:t>
            </a:r>
            <a:r>
              <a:rPr lang="et-EE" dirty="0"/>
              <a:t>koostööd </a:t>
            </a:r>
            <a:endParaRPr lang="et-EE" dirty="0" smtClean="0"/>
          </a:p>
          <a:p>
            <a:r>
              <a:rPr lang="et-EE" dirty="0"/>
              <a:t>t</a:t>
            </a:r>
            <a:r>
              <a:rPr lang="et-EE" dirty="0" smtClean="0"/>
              <a:t>ulemusena viiakse </a:t>
            </a:r>
            <a:r>
              <a:rPr lang="et-EE" dirty="0"/>
              <a:t>ellu mõni uus idee või </a:t>
            </a:r>
            <a:r>
              <a:rPr lang="et-EE" dirty="0" smtClean="0"/>
              <a:t>leitakse </a:t>
            </a:r>
            <a:r>
              <a:rPr lang="et-EE" dirty="0"/>
              <a:t>lahendus mõnele olulisele valupunktile Viljandi linnas</a:t>
            </a:r>
            <a:r>
              <a:rPr lang="et-EE" dirty="0" smtClean="0"/>
              <a:t>.</a:t>
            </a:r>
            <a:endParaRPr lang="et-EE" dirty="0"/>
          </a:p>
        </p:txBody>
      </p:sp>
    </p:spTree>
    <p:extLst>
      <p:ext uri="{BB962C8B-B14F-4D97-AF65-F5344CB8AC3E}">
        <p14:creationId xmlns:p14="http://schemas.microsoft.com/office/powerpoint/2010/main" val="3079766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311769"/>
          </a:xfrm>
        </p:spPr>
        <p:txBody>
          <a:bodyPr>
            <a:normAutofit fontScale="90000"/>
          </a:bodyPr>
          <a:lstStyle/>
          <a:p>
            <a:r>
              <a:rPr lang="et-EE" b="1" dirty="0" smtClean="0"/>
              <a:t>KAASAVA EELARVE OBJEKT</a:t>
            </a:r>
            <a:endParaRPr lang="et-EE" b="1" dirty="0"/>
          </a:p>
        </p:txBody>
      </p:sp>
      <p:sp>
        <p:nvSpPr>
          <p:cNvPr id="3" name="Sisu kohatäide 2"/>
          <p:cNvSpPr>
            <a:spLocks noGrp="1"/>
          </p:cNvSpPr>
          <p:nvPr>
            <p:ph idx="1"/>
          </p:nvPr>
        </p:nvSpPr>
        <p:spPr>
          <a:xfrm>
            <a:off x="838200" y="831273"/>
            <a:ext cx="10515599" cy="5345690"/>
          </a:xfrm>
        </p:spPr>
        <p:txBody>
          <a:bodyPr/>
          <a:lstStyle/>
          <a:p>
            <a:endParaRPr lang="et-EE" dirty="0" smtClean="0"/>
          </a:p>
          <a:p>
            <a:r>
              <a:rPr lang="et-EE" dirty="0" smtClean="0"/>
              <a:t>avalikes </a:t>
            </a:r>
            <a:r>
              <a:rPr lang="et-EE" dirty="0"/>
              <a:t>huvides kasutatavate investeeringute tegemine või avalikus ruumis olulise tegevuse kulude katmine (v.a. sündmuste korraldamine).</a:t>
            </a:r>
          </a:p>
          <a:p>
            <a:r>
              <a:rPr lang="et-EE" dirty="0" smtClean="0"/>
              <a:t>peab </a:t>
            </a:r>
            <a:r>
              <a:rPr lang="et-EE" dirty="0"/>
              <a:t>pakkuma avalikku huvi, olema linnaruumis avalikus kasutuses ning sellest ei tohi tekkida ebamõistlikke kulutusi linna järgnevate aastate eelarvetele.</a:t>
            </a:r>
          </a:p>
          <a:p>
            <a:r>
              <a:rPr lang="et-EE" dirty="0" smtClean="0"/>
              <a:t>kui </a:t>
            </a:r>
            <a:r>
              <a:rPr lang="et-EE" dirty="0"/>
              <a:t>objektiks on avalikes huvides kasutatav investeering ja selle omanik ei ole Viljandi linn, sõlmitakse objekti omanikuga avaliku kasutamise kokkulepe idee elluviimisele järgnevaks 5-ks aastaks.</a:t>
            </a:r>
          </a:p>
          <a:p>
            <a:pPr marL="0" indent="0">
              <a:buNone/>
            </a:pPr>
            <a:endParaRPr lang="et-EE" dirty="0"/>
          </a:p>
        </p:txBody>
      </p:sp>
    </p:spTree>
    <p:extLst>
      <p:ext uri="{BB962C8B-B14F-4D97-AF65-F5344CB8AC3E}">
        <p14:creationId xmlns:p14="http://schemas.microsoft.com/office/powerpoint/2010/main" val="3925075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838199" y="365125"/>
            <a:ext cx="11225463" cy="998454"/>
          </a:xfrm>
        </p:spPr>
        <p:txBody>
          <a:bodyPr>
            <a:noAutofit/>
          </a:bodyPr>
          <a:lstStyle/>
          <a:p>
            <a:r>
              <a:rPr lang="et-EE" sz="4000" dirty="0"/>
              <a:t>2014 Uueveski oru treppide korrastamine – </a:t>
            </a:r>
            <a:r>
              <a:rPr lang="et-EE" sz="4000" dirty="0" smtClean="0"/>
              <a:t>273 häält </a:t>
            </a:r>
            <a:r>
              <a:rPr lang="et-EE" sz="4000" dirty="0"/>
              <a:t/>
            </a:r>
            <a:br>
              <a:rPr lang="et-EE" sz="4000" dirty="0"/>
            </a:br>
            <a:endParaRPr lang="et-EE" sz="4000" dirty="0"/>
          </a:p>
        </p:txBody>
      </p:sp>
      <p:pic>
        <p:nvPicPr>
          <p:cNvPr id="4" name="Sisu kohatäide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37810" y="1135814"/>
            <a:ext cx="6520718" cy="4351338"/>
          </a:xfrm>
        </p:spPr>
      </p:pic>
    </p:spTree>
    <p:extLst>
      <p:ext uri="{BB962C8B-B14F-4D97-AF65-F5344CB8AC3E}">
        <p14:creationId xmlns:p14="http://schemas.microsoft.com/office/powerpoint/2010/main" val="3574300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311769"/>
          </a:xfrm>
        </p:spPr>
        <p:txBody>
          <a:bodyPr>
            <a:normAutofit fontScale="90000"/>
          </a:bodyPr>
          <a:lstStyle/>
          <a:p>
            <a:pPr marL="0" indent="0"/>
            <a:r>
              <a:rPr lang="et-EE" dirty="0"/>
              <a:t>2015 </a:t>
            </a:r>
            <a:r>
              <a:rPr lang="et-EE" dirty="0" err="1"/>
              <a:t>Paala</a:t>
            </a:r>
            <a:r>
              <a:rPr lang="et-EE" dirty="0"/>
              <a:t> järve ranna korrastamine – 305 </a:t>
            </a:r>
            <a:r>
              <a:rPr lang="et-EE" dirty="0" smtClean="0"/>
              <a:t>häält</a:t>
            </a:r>
            <a:endParaRPr lang="et-EE" dirty="0"/>
          </a:p>
        </p:txBody>
      </p:sp>
      <p:pic>
        <p:nvPicPr>
          <p:cNvPr id="4" name="Sisu kohatäide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89567" y="1047582"/>
            <a:ext cx="5918139" cy="4436569"/>
          </a:xfrm>
        </p:spPr>
      </p:pic>
    </p:spTree>
    <p:extLst>
      <p:ext uri="{BB962C8B-B14F-4D97-AF65-F5344CB8AC3E}">
        <p14:creationId xmlns:p14="http://schemas.microsoft.com/office/powerpoint/2010/main" val="3593333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846221" y="661904"/>
            <a:ext cx="10515600" cy="910222"/>
          </a:xfrm>
        </p:spPr>
        <p:txBody>
          <a:bodyPr>
            <a:normAutofit fontScale="90000"/>
          </a:bodyPr>
          <a:lstStyle/>
          <a:p>
            <a:r>
              <a:rPr lang="et-EE" dirty="0"/>
              <a:t>2017 </a:t>
            </a:r>
            <a:r>
              <a:rPr lang="et-EE" dirty="0" err="1"/>
              <a:t>Lastepark</a:t>
            </a:r>
            <a:r>
              <a:rPr lang="et-EE" dirty="0"/>
              <a:t> kaasaegsemaks ja lapsesõbralikumaks – 272 </a:t>
            </a:r>
            <a:r>
              <a:rPr lang="et-EE" dirty="0" smtClean="0"/>
              <a:t>häält</a:t>
            </a:r>
            <a:r>
              <a:rPr lang="et-EE" dirty="0"/>
              <a:t/>
            </a:r>
            <a:br>
              <a:rPr lang="et-EE" dirty="0"/>
            </a:br>
            <a:endParaRPr lang="et-EE" dirty="0"/>
          </a:p>
        </p:txBody>
      </p:sp>
      <p:pic>
        <p:nvPicPr>
          <p:cNvPr id="4" name="Sisu kohatäide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07118" y="1572126"/>
            <a:ext cx="7050744" cy="5285874"/>
          </a:xfrm>
        </p:spPr>
      </p:pic>
      <p:pic>
        <p:nvPicPr>
          <p:cNvPr id="5" name="Pilt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96965" y="1572126"/>
            <a:ext cx="3962768" cy="5285874"/>
          </a:xfrm>
          <a:prstGeom prst="rect">
            <a:avLst/>
          </a:prstGeom>
        </p:spPr>
      </p:pic>
    </p:spTree>
    <p:extLst>
      <p:ext uri="{BB962C8B-B14F-4D97-AF65-F5344CB8AC3E}">
        <p14:creationId xmlns:p14="http://schemas.microsoft.com/office/powerpoint/2010/main" val="1666451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1078664"/>
          </a:xfrm>
        </p:spPr>
        <p:txBody>
          <a:bodyPr>
            <a:normAutofit fontScale="90000"/>
          </a:bodyPr>
          <a:lstStyle/>
          <a:p>
            <a:pPr marL="0" indent="0"/>
            <a:r>
              <a:rPr lang="et-EE" dirty="0"/>
              <a:t>2019 </a:t>
            </a:r>
            <a:r>
              <a:rPr lang="et-EE" dirty="0" err="1"/>
              <a:t>Paala</a:t>
            </a:r>
            <a:r>
              <a:rPr lang="et-EE" dirty="0"/>
              <a:t> järve ülemise osa puhastamine ja päästmine kinnikasvamisest – 374 häält</a:t>
            </a:r>
          </a:p>
        </p:txBody>
      </p:sp>
      <p:pic>
        <p:nvPicPr>
          <p:cNvPr id="4" name="Sisu kohatäide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8200" y="2242720"/>
            <a:ext cx="5806684" cy="4351338"/>
          </a:xfrm>
        </p:spPr>
      </p:pic>
      <p:pic>
        <p:nvPicPr>
          <p:cNvPr id="5" name="Pilt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44884" y="1443789"/>
            <a:ext cx="4948989" cy="3711742"/>
          </a:xfrm>
          <a:prstGeom prst="rect">
            <a:avLst/>
          </a:prstGeom>
        </p:spPr>
      </p:pic>
    </p:spTree>
    <p:extLst>
      <p:ext uri="{BB962C8B-B14F-4D97-AF65-F5344CB8AC3E}">
        <p14:creationId xmlns:p14="http://schemas.microsoft.com/office/powerpoint/2010/main" val="170159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737259" y="323562"/>
            <a:ext cx="10515600" cy="311769"/>
          </a:xfrm>
        </p:spPr>
        <p:txBody>
          <a:bodyPr>
            <a:normAutofit fontScale="90000"/>
          </a:bodyPr>
          <a:lstStyle/>
          <a:p>
            <a:r>
              <a:rPr lang="et-EE" b="1" dirty="0" smtClean="0"/>
              <a:t>2020 IDEEDE ESITAMINE </a:t>
            </a:r>
            <a:r>
              <a:rPr lang="et-EE" b="1" dirty="0">
                <a:solidFill>
                  <a:srgbClr val="008080"/>
                </a:solidFill>
              </a:rPr>
              <a:t>09.09.2019 – 10.10.2019</a:t>
            </a:r>
          </a:p>
        </p:txBody>
      </p:sp>
      <p:sp>
        <p:nvSpPr>
          <p:cNvPr id="3" name="Sisu kohatäide 2"/>
          <p:cNvSpPr>
            <a:spLocks noGrp="1"/>
          </p:cNvSpPr>
          <p:nvPr>
            <p:ph idx="1"/>
          </p:nvPr>
        </p:nvSpPr>
        <p:spPr>
          <a:xfrm>
            <a:off x="838200" y="831273"/>
            <a:ext cx="10515599" cy="5345690"/>
          </a:xfrm>
        </p:spPr>
        <p:txBody>
          <a:bodyPr>
            <a:normAutofit fontScale="55000" lnSpcReduction="20000"/>
          </a:bodyPr>
          <a:lstStyle/>
          <a:p>
            <a:pPr marL="0" indent="0">
              <a:buNone/>
            </a:pPr>
            <a:r>
              <a:rPr lang="et-EE" sz="3700" dirty="0" smtClean="0"/>
              <a:t>IDEID võib </a:t>
            </a:r>
            <a:r>
              <a:rPr lang="et-EE" sz="3700" dirty="0"/>
              <a:t>esitada iga </a:t>
            </a:r>
            <a:r>
              <a:rPr lang="et-EE" sz="3700" dirty="0" smtClean="0"/>
              <a:t>isik</a:t>
            </a:r>
            <a:endParaRPr lang="et-EE" sz="3700" dirty="0"/>
          </a:p>
          <a:p>
            <a:r>
              <a:rPr lang="et-EE" sz="3700" dirty="0" smtClean="0"/>
              <a:t>kas </a:t>
            </a:r>
            <a:r>
              <a:rPr lang="et-EE" sz="3700" dirty="0"/>
              <a:t>paberkandjal linnavalitsuse kantseleile või </a:t>
            </a:r>
            <a:endParaRPr lang="et-EE" sz="3700" dirty="0" smtClean="0"/>
          </a:p>
          <a:p>
            <a:r>
              <a:rPr lang="et-EE" sz="3700" dirty="0" smtClean="0"/>
              <a:t>elektroonilises </a:t>
            </a:r>
            <a:r>
              <a:rPr lang="et-EE" sz="3700" dirty="0"/>
              <a:t>kohalike omavalitsuste istungite infosüsteemi VOLIS keskkonnas (</a:t>
            </a:r>
            <a:r>
              <a:rPr lang="et-EE" sz="3700" dirty="0">
                <a:hlinkClick r:id="rId3"/>
              </a:rPr>
              <a:t>www.volis.ee</a:t>
            </a:r>
            <a:r>
              <a:rPr lang="et-EE" sz="3700" dirty="0"/>
              <a:t>, identifitseerides ennast isikutunnistusega või </a:t>
            </a:r>
            <a:r>
              <a:rPr lang="et-EE" sz="3700" dirty="0" err="1"/>
              <a:t>mobiili-ID-ga</a:t>
            </a:r>
            <a:r>
              <a:rPr lang="et-EE" sz="3700" dirty="0"/>
              <a:t>).</a:t>
            </a:r>
          </a:p>
          <a:p>
            <a:pPr>
              <a:lnSpc>
                <a:spcPct val="120000"/>
              </a:lnSpc>
            </a:pPr>
            <a:r>
              <a:rPr lang="et-EE" sz="3700" dirty="0"/>
              <a:t> </a:t>
            </a:r>
            <a:r>
              <a:rPr lang="et-EE" sz="3700" dirty="0" smtClean="0"/>
              <a:t>IDEE </a:t>
            </a:r>
            <a:r>
              <a:rPr lang="et-EE" sz="3700" dirty="0"/>
              <a:t>ettepanekus peab olema märgitud:</a:t>
            </a:r>
            <a:br>
              <a:rPr lang="et-EE" sz="3700" dirty="0"/>
            </a:br>
            <a:r>
              <a:rPr lang="et-EE" sz="3700" dirty="0"/>
              <a:t> 1) esitaja nimi, kontakttelefon, e-posti aadress;</a:t>
            </a:r>
            <a:br>
              <a:rPr lang="et-EE" sz="3700" dirty="0"/>
            </a:br>
            <a:r>
              <a:rPr lang="et-EE" sz="3700" dirty="0"/>
              <a:t> 2) objekti nimetus;</a:t>
            </a:r>
            <a:br>
              <a:rPr lang="et-EE" sz="3700" dirty="0"/>
            </a:br>
            <a:r>
              <a:rPr lang="et-EE" sz="3700" dirty="0"/>
              <a:t> 3) eesmärk ja olulisus (mis on idee eesmärk ja kirjeldus, millise Viljandi linnas esineva probleemi idee lahendab või millise uue võimaluse avab ning miks on idee teostamine Viljandi linna eelarvest vajalik ja oluline);</a:t>
            </a:r>
            <a:br>
              <a:rPr lang="et-EE" sz="3700" dirty="0"/>
            </a:br>
            <a:r>
              <a:rPr lang="et-EE" sz="3700" dirty="0"/>
              <a:t> 4) idee elluviimise kirjeldus;</a:t>
            </a:r>
            <a:br>
              <a:rPr lang="et-EE" sz="3700" dirty="0"/>
            </a:br>
            <a:r>
              <a:rPr lang="et-EE" sz="3700" dirty="0"/>
              <a:t> 5) sihtrühm (lühike kirjeldus, kes saavad probleemi lahendamisest või uue võimaluse avanemisest otsest kasu, nimetada hinnangulisest sihtrühma suurus, vanus jm olulised tunnused);</a:t>
            </a:r>
            <a:br>
              <a:rPr lang="et-EE" sz="3700" dirty="0"/>
            </a:br>
            <a:r>
              <a:rPr lang="et-EE" sz="3700" dirty="0"/>
              <a:t> 6) eelarve (idee teostamise hinnanguline maksumus);</a:t>
            </a:r>
            <a:br>
              <a:rPr lang="et-EE" sz="3700" dirty="0"/>
            </a:br>
            <a:r>
              <a:rPr lang="et-EE" sz="3700" dirty="0"/>
              <a:t> 7) muu oluline info (joonis või kirjeldus sellest, mida oleks idee hindajail lisaks oluline teada).</a:t>
            </a:r>
          </a:p>
          <a:p>
            <a:endParaRPr lang="et-EE" sz="3700" dirty="0" smtClean="0"/>
          </a:p>
          <a:p>
            <a:pPr marL="0" indent="0">
              <a:buNone/>
            </a:pPr>
            <a:endParaRPr lang="et-EE" dirty="0" smtClean="0"/>
          </a:p>
        </p:txBody>
      </p:sp>
    </p:spTree>
    <p:extLst>
      <p:ext uri="{BB962C8B-B14F-4D97-AF65-F5344CB8AC3E}">
        <p14:creationId xmlns:p14="http://schemas.microsoft.com/office/powerpoint/2010/main" val="2135733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737259" y="323562"/>
            <a:ext cx="10515600" cy="311769"/>
          </a:xfrm>
        </p:spPr>
        <p:txBody>
          <a:bodyPr>
            <a:normAutofit fontScale="90000"/>
          </a:bodyPr>
          <a:lstStyle/>
          <a:p>
            <a:r>
              <a:rPr lang="et-EE" b="1" dirty="0" smtClean="0"/>
              <a:t>IDEEDE ANALÜÜS JA HINDAMINE</a:t>
            </a:r>
            <a:endParaRPr lang="et-EE" b="1" dirty="0"/>
          </a:p>
        </p:txBody>
      </p:sp>
      <p:sp>
        <p:nvSpPr>
          <p:cNvPr id="3" name="Sisu kohatäide 2"/>
          <p:cNvSpPr>
            <a:spLocks noGrp="1"/>
          </p:cNvSpPr>
          <p:nvPr>
            <p:ph idx="1"/>
          </p:nvPr>
        </p:nvSpPr>
        <p:spPr>
          <a:xfrm>
            <a:off x="838200" y="831273"/>
            <a:ext cx="10515599" cy="5345690"/>
          </a:xfrm>
        </p:spPr>
        <p:txBody>
          <a:bodyPr>
            <a:normAutofit fontScale="92500" lnSpcReduction="10000"/>
          </a:bodyPr>
          <a:lstStyle/>
          <a:p>
            <a:r>
              <a:rPr lang="et-EE" dirty="0" smtClean="0"/>
              <a:t>Esitatud </a:t>
            </a:r>
            <a:r>
              <a:rPr lang="et-EE" dirty="0"/>
              <a:t>ideid analüüsib ja hindab </a:t>
            </a:r>
            <a:r>
              <a:rPr lang="et-EE" dirty="0" smtClean="0"/>
              <a:t>komisjon, kuhu kuuluvad: linnavalitsuse liikmed, majandusameti juhataja, linnaarengu spetsialist, hangete peaspetsialist, ehituse peaspetsialist, haridus- ja kultuuriameti juhataja, peaarhitekt – arhitektuuriameti juhataja.</a:t>
            </a:r>
            <a:endParaRPr lang="et-EE" dirty="0"/>
          </a:p>
          <a:p>
            <a:r>
              <a:rPr lang="et-EE" dirty="0" smtClean="0"/>
              <a:t>Komisjon </a:t>
            </a:r>
            <a:r>
              <a:rPr lang="et-EE" dirty="0"/>
              <a:t>analüüsib ja hindab ideid lähtuvalt järgmistest </a:t>
            </a:r>
            <a:r>
              <a:rPr lang="et-EE" b="1" dirty="0"/>
              <a:t>kriteeriumidest</a:t>
            </a:r>
            <a:r>
              <a:rPr lang="et-EE" dirty="0"/>
              <a:t>:</a:t>
            </a:r>
            <a:br>
              <a:rPr lang="et-EE" dirty="0"/>
            </a:br>
            <a:r>
              <a:rPr lang="et-EE" b="1" dirty="0"/>
              <a:t> 1) vajalikkus ja olulisus Viljandi linnale;</a:t>
            </a:r>
            <a:br>
              <a:rPr lang="et-EE" b="1" dirty="0"/>
            </a:br>
            <a:r>
              <a:rPr lang="et-EE" b="1" dirty="0"/>
              <a:t> 2) teostatavus 12 kuu jooksul idee esitamise tähtpäevast;</a:t>
            </a:r>
            <a:br>
              <a:rPr lang="et-EE" b="1" dirty="0"/>
            </a:br>
            <a:r>
              <a:rPr lang="et-EE" b="1" dirty="0"/>
              <a:t> 3) kulutuste põhjendatus ja eelarve läbipaistvus;</a:t>
            </a:r>
            <a:br>
              <a:rPr lang="et-EE" b="1" dirty="0"/>
            </a:br>
            <a:r>
              <a:rPr lang="et-EE" b="1" dirty="0"/>
              <a:t> 4) idee realiseerimisest kasusaajate hulk.</a:t>
            </a:r>
          </a:p>
          <a:p>
            <a:r>
              <a:rPr lang="et-EE" dirty="0"/>
              <a:t> </a:t>
            </a:r>
            <a:r>
              <a:rPr lang="et-EE" dirty="0" smtClean="0"/>
              <a:t>Komisjon </a:t>
            </a:r>
            <a:r>
              <a:rPr lang="et-EE" dirty="0"/>
              <a:t>võib edaspidisest menetlusest kõrvaldada ideed, mille linnaeelarve </a:t>
            </a:r>
            <a:r>
              <a:rPr lang="et-EE" dirty="0" err="1"/>
              <a:t>rahastuse</a:t>
            </a:r>
            <a:r>
              <a:rPr lang="et-EE" dirty="0"/>
              <a:t> eeldatav maksumus ületab </a:t>
            </a:r>
            <a:r>
              <a:rPr lang="et-EE" dirty="0" smtClean="0"/>
              <a:t>30000 € või </a:t>
            </a:r>
            <a:r>
              <a:rPr lang="et-EE" dirty="0"/>
              <a:t>ei vasta </a:t>
            </a:r>
            <a:r>
              <a:rPr lang="et-EE" dirty="0" smtClean="0"/>
              <a:t>nõuetele </a:t>
            </a:r>
            <a:r>
              <a:rPr lang="et-EE" dirty="0"/>
              <a:t>või ei ole realiseeritav muudel asjaoludel.</a:t>
            </a:r>
          </a:p>
          <a:p>
            <a:r>
              <a:rPr lang="et-EE" dirty="0"/>
              <a:t> </a:t>
            </a:r>
            <a:r>
              <a:rPr lang="et-EE" dirty="0" smtClean="0"/>
              <a:t>Analüüsi </a:t>
            </a:r>
            <a:r>
              <a:rPr lang="et-EE" dirty="0"/>
              <a:t>käigus võib sarnaseid ideid liita.</a:t>
            </a:r>
          </a:p>
          <a:p>
            <a:r>
              <a:rPr lang="et-EE" dirty="0"/>
              <a:t> </a:t>
            </a:r>
            <a:r>
              <a:rPr lang="et-EE" dirty="0" smtClean="0"/>
              <a:t>Vastavaks tunnistatud </a:t>
            </a:r>
            <a:r>
              <a:rPr lang="et-EE" dirty="0"/>
              <a:t>ideed pannakse linnaelanike hääletusele</a:t>
            </a:r>
            <a:r>
              <a:rPr lang="et-EE" dirty="0" smtClean="0"/>
              <a:t>. </a:t>
            </a:r>
            <a:r>
              <a:rPr lang="et-EE" dirty="0"/>
              <a:t> </a:t>
            </a:r>
          </a:p>
          <a:p>
            <a:pPr marL="0" indent="0">
              <a:buNone/>
            </a:pPr>
            <a:endParaRPr lang="et-EE" dirty="0" smtClean="0"/>
          </a:p>
        </p:txBody>
      </p:sp>
    </p:spTree>
    <p:extLst>
      <p:ext uri="{BB962C8B-B14F-4D97-AF65-F5344CB8AC3E}">
        <p14:creationId xmlns:p14="http://schemas.microsoft.com/office/powerpoint/2010/main" val="3465525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480</Words>
  <Application>Microsoft Office PowerPoint</Application>
  <PresentationFormat>Laiekraan</PresentationFormat>
  <Paragraphs>59</Paragraphs>
  <Slides>18</Slides>
  <Notes>0</Notes>
  <HiddenSlides>0</HiddenSlides>
  <MMClips>0</MMClips>
  <ScaleCrop>false</ScaleCrop>
  <HeadingPairs>
    <vt:vector size="6" baseType="variant">
      <vt:variant>
        <vt:lpstr>Kasutatud fondid</vt:lpstr>
      </vt:variant>
      <vt:variant>
        <vt:i4>5</vt:i4>
      </vt:variant>
      <vt:variant>
        <vt:lpstr>Kujundus</vt:lpstr>
      </vt:variant>
      <vt:variant>
        <vt:i4>1</vt:i4>
      </vt:variant>
      <vt:variant>
        <vt:lpstr>Slaidipealkirjad</vt:lpstr>
      </vt:variant>
      <vt:variant>
        <vt:i4>18</vt:i4>
      </vt:variant>
    </vt:vector>
  </HeadingPairs>
  <TitlesOfParts>
    <vt:vector size="24" baseType="lpstr">
      <vt:lpstr>Arial</vt:lpstr>
      <vt:lpstr>Calibri</vt:lpstr>
      <vt:lpstr>Calibri Light</vt:lpstr>
      <vt:lpstr>Garamond</vt:lpstr>
      <vt:lpstr>Poppins Medium</vt:lpstr>
      <vt:lpstr>Office'i kujundus</vt:lpstr>
      <vt:lpstr>PowerPointi esitlus</vt:lpstr>
      <vt:lpstr>KAASAV EELARVE</vt:lpstr>
      <vt:lpstr>KAASAVA EELARVE OBJEKT</vt:lpstr>
      <vt:lpstr>2014 Uueveski oru treppide korrastamine – 273 häält  </vt:lpstr>
      <vt:lpstr>2015 Paala järve ranna korrastamine – 305 häält</vt:lpstr>
      <vt:lpstr>2017 Lastepark kaasaegsemaks ja lapsesõbralikumaks – 272 häält </vt:lpstr>
      <vt:lpstr>2019 Paala järve ülemise osa puhastamine ja päästmine kinnikasvamisest – 374 häält</vt:lpstr>
      <vt:lpstr>2020 IDEEDE ESITAMINE 09.09.2019 – 10.10.2019</vt:lpstr>
      <vt:lpstr>IDEEDE ANALÜÜS JA HINDAMINE</vt:lpstr>
      <vt:lpstr>LINNAELANIKE HÄÄLETUS</vt:lpstr>
      <vt:lpstr> LINNAELANIKE HÄÄLETUSE TULEMUSED </vt:lpstr>
      <vt:lpstr>IDEE VÕI IDEEDE ELLUVIIMINE</vt:lpstr>
      <vt:lpstr>VOLIS keskkond (www.volis.ee)</vt:lpstr>
      <vt:lpstr>PowerPointi esitlus</vt:lpstr>
      <vt:lpstr>PowerPointi esitlus</vt:lpstr>
      <vt:lpstr>PowerPointi esitlus</vt:lpstr>
      <vt:lpstr>Informatsioon</vt:lpstr>
      <vt:lpstr>NB!</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EELNÕU 1. LUGEMISELE</dc:title>
  <dc:creator>Reet Alev</dc:creator>
  <cp:lastModifiedBy>Reet Alev</cp:lastModifiedBy>
  <cp:revision>28</cp:revision>
  <dcterms:created xsi:type="dcterms:W3CDTF">2019-08-23T05:22:11Z</dcterms:created>
  <dcterms:modified xsi:type="dcterms:W3CDTF">2019-09-06T06:22:12Z</dcterms:modified>
</cp:coreProperties>
</file>